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9"/>
  </p:notesMasterIdLst>
  <p:sldIdLst>
    <p:sldId id="291" r:id="rId2"/>
    <p:sldId id="292" r:id="rId3"/>
    <p:sldId id="293" r:id="rId4"/>
    <p:sldId id="294" r:id="rId5"/>
    <p:sldId id="290" r:id="rId6"/>
    <p:sldId id="296" r:id="rId7"/>
    <p:sldId id="299" r:id="rId8"/>
    <p:sldId id="298" r:id="rId9"/>
    <p:sldId id="297" r:id="rId10"/>
    <p:sldId id="305" r:id="rId11"/>
    <p:sldId id="295" r:id="rId12"/>
    <p:sldId id="309" r:id="rId13"/>
    <p:sldId id="310" r:id="rId14"/>
    <p:sldId id="300" r:id="rId15"/>
    <p:sldId id="301" r:id="rId16"/>
    <p:sldId id="311" r:id="rId17"/>
    <p:sldId id="302" r:id="rId18"/>
    <p:sldId id="303" r:id="rId19"/>
    <p:sldId id="304" r:id="rId20"/>
    <p:sldId id="306" r:id="rId21"/>
    <p:sldId id="312" r:id="rId22"/>
    <p:sldId id="307" r:id="rId23"/>
    <p:sldId id="308" r:id="rId24"/>
    <p:sldId id="313" r:id="rId25"/>
    <p:sldId id="314" r:id="rId26"/>
    <p:sldId id="315" r:id="rId27"/>
    <p:sldId id="316" r:id="rId2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3"/>
    <p:restoredTop sz="94609"/>
  </p:normalViewPr>
  <p:slideViewPr>
    <p:cSldViewPr snapToGrid="0" snapToObjects="1">
      <p:cViewPr>
        <p:scale>
          <a:sx n="93" d="100"/>
          <a:sy n="93" d="100"/>
        </p:scale>
        <p:origin x="79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A55CB8-1E27-2745-98A9-2910E58CF0E7}" type="datetimeFigureOut">
              <a:rPr lang="it-IT" smtClean="0"/>
              <a:t>29/12/17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B34F0F-E99A-5148-9B62-2422E9E6385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6987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F366-4458-0543-94B6-2A9D4095B3D2}" type="datetimeFigureOut">
              <a:rPr lang="it-IT" smtClean="0"/>
              <a:t>29/12/17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FCF51-D920-A14F-8421-5539ACDD6459}" type="slidenum">
              <a:rPr lang="it-IT" smtClean="0"/>
              <a:t>‹n.›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F366-4458-0543-94B6-2A9D4095B3D2}" type="datetimeFigureOut">
              <a:rPr lang="it-IT" smtClean="0"/>
              <a:t>29/12/17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FCF51-D920-A14F-8421-5539ACDD6459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F366-4458-0543-94B6-2A9D4095B3D2}" type="datetimeFigureOut">
              <a:rPr lang="it-IT" smtClean="0"/>
              <a:t>29/12/17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FCF51-D920-A14F-8421-5539ACDD6459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F366-4458-0543-94B6-2A9D4095B3D2}" type="datetimeFigureOut">
              <a:rPr lang="it-IT" smtClean="0"/>
              <a:t>29/12/17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FCF51-D920-A14F-8421-5539ACDD6459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F366-4458-0543-94B6-2A9D4095B3D2}" type="datetimeFigureOut">
              <a:rPr lang="it-IT" smtClean="0"/>
              <a:t>29/12/17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FCF51-D920-A14F-8421-5539ACDD6459}" type="slidenum">
              <a:rPr lang="it-IT" smtClean="0"/>
              <a:t>‹n.›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F366-4458-0543-94B6-2A9D4095B3D2}" type="datetimeFigureOut">
              <a:rPr lang="it-IT" smtClean="0"/>
              <a:t>29/12/17</a:t>
            </a:fld>
            <a:endParaRPr lang="it-I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FCF51-D920-A14F-8421-5539ACDD6459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F366-4458-0543-94B6-2A9D4095B3D2}" type="datetimeFigureOut">
              <a:rPr lang="it-IT" smtClean="0"/>
              <a:t>29/12/17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FCF51-D920-A14F-8421-5539ACDD6459}" type="slidenum">
              <a:rPr lang="it-IT" smtClean="0"/>
              <a:t>‹n.›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F366-4458-0543-94B6-2A9D4095B3D2}" type="datetimeFigureOut">
              <a:rPr lang="it-IT" smtClean="0"/>
              <a:t>29/12/17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FCF51-D920-A14F-8421-5539ACDD6459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F366-4458-0543-94B6-2A9D4095B3D2}" type="datetimeFigureOut">
              <a:rPr lang="it-IT" smtClean="0"/>
              <a:t>29/12/17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FCF51-D920-A14F-8421-5539ACDD6459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2F366-4458-0543-94B6-2A9D4095B3D2}" type="datetimeFigureOut">
              <a:rPr lang="it-IT" smtClean="0"/>
              <a:t>29/12/17</a:t>
            </a:fld>
            <a:endParaRPr lang="it-I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it-IT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FCF51-D920-A14F-8421-5539ACDD6459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B6C2F366-4458-0543-94B6-2A9D4095B3D2}" type="datetimeFigureOut">
              <a:rPr lang="it-IT" smtClean="0"/>
              <a:t>29/12/17</a:t>
            </a:fld>
            <a:endParaRPr lang="it-IT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it-IT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FCF51-D920-A14F-8421-5539ACDD6459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it-IT" smtClean="0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B6C2F366-4458-0543-94B6-2A9D4095B3D2}" type="datetimeFigureOut">
              <a:rPr lang="it-IT" smtClean="0"/>
              <a:t>29/12/17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BF5FCF51-D920-A14F-8421-5539ACDD645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3333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2400" y="110837"/>
            <a:ext cx="11831781" cy="67471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400" b="1" dirty="0"/>
              <a:t>La teoria dell'</a:t>
            </a:r>
            <a:r>
              <a:rPr lang="it-IT" sz="2400" b="1" dirty="0" err="1"/>
              <a:t>intersoggettivita</a:t>
            </a:r>
            <a:r>
              <a:rPr lang="it-IT" sz="2400" b="1" dirty="0"/>
              <a:t>̀ </a:t>
            </a:r>
            <a:r>
              <a:rPr lang="it-IT" sz="2400" b="1" dirty="0" smtClean="0"/>
              <a:t>innata </a:t>
            </a:r>
          </a:p>
          <a:p>
            <a:pPr marL="0" indent="0" algn="ctr">
              <a:buNone/>
            </a:pPr>
            <a:r>
              <a:rPr lang="it-IT" sz="2400" b="1" dirty="0" err="1" smtClean="0"/>
              <a:t>Colwyn</a:t>
            </a:r>
            <a:r>
              <a:rPr lang="it-IT" sz="2400" b="1" dirty="0" smtClean="0"/>
              <a:t> </a:t>
            </a:r>
            <a:r>
              <a:rPr lang="it-IT" sz="2400" b="1" dirty="0" err="1"/>
              <a:t>Trevarthen</a:t>
            </a:r>
            <a:r>
              <a:rPr lang="it-IT" sz="2400" b="1" dirty="0"/>
              <a:t> </a:t>
            </a:r>
            <a:endParaRPr lang="it-IT" sz="2400" dirty="0"/>
          </a:p>
          <a:p>
            <a:r>
              <a:rPr lang="it-IT" sz="2400" dirty="0"/>
              <a:t>Secondo </a:t>
            </a:r>
            <a:r>
              <a:rPr lang="it-IT" sz="2400" dirty="0" err="1"/>
              <a:t>Trevarthen</a:t>
            </a:r>
            <a:r>
              <a:rPr lang="it-IT" sz="2400" dirty="0"/>
              <a:t>, gli esseri umani nascono con una </a:t>
            </a:r>
            <a:r>
              <a:rPr lang="it-IT" sz="2400" dirty="0" smtClean="0"/>
              <a:t>specifica motivazione innata </a:t>
            </a:r>
            <a:r>
              <a:rPr lang="it-IT" sz="2400" dirty="0"/>
              <a:t>a entrare in contatto con gli interessi e le emozioni </a:t>
            </a:r>
            <a:r>
              <a:rPr lang="it-IT" sz="2400" dirty="0" smtClean="0"/>
              <a:t>dalle </a:t>
            </a:r>
            <a:r>
              <a:rPr lang="it-IT" sz="2400" dirty="0"/>
              <a:t>altre persone, </a:t>
            </a:r>
            <a:r>
              <a:rPr lang="it-IT" sz="2400" dirty="0" smtClean="0"/>
              <a:t>e condividere la propria </a:t>
            </a:r>
            <a:r>
              <a:rPr lang="it-IT" sz="2400" dirty="0"/>
              <a:t>esperienza soggettiva. </a:t>
            </a:r>
            <a:endParaRPr lang="it-IT" sz="2400" dirty="0" smtClean="0"/>
          </a:p>
          <a:p>
            <a:endParaRPr lang="it-IT" sz="2400" dirty="0"/>
          </a:p>
          <a:p>
            <a:r>
              <a:rPr lang="it-IT" sz="2400" dirty="0" smtClean="0"/>
              <a:t>Bisogno di comunicazione che oltrepassa quello di semplice accudimento (protezione, cura).</a:t>
            </a:r>
          </a:p>
          <a:p>
            <a:pPr marL="0" indent="0">
              <a:buNone/>
            </a:pPr>
            <a:r>
              <a:rPr lang="it-IT" sz="2400" i="1" dirty="0"/>
              <a:t>"il bambino nasce con le motivazioni e le capacità di </a:t>
            </a:r>
            <a:r>
              <a:rPr lang="it-IT" sz="2400" i="1" dirty="0" smtClean="0"/>
              <a:t>comprendere </a:t>
            </a:r>
            <a:r>
              <a:rPr lang="it-IT" sz="2400" i="1" dirty="0"/>
              <a:t>e usare gli intenti delle altre persone in negoziazioni </a:t>
            </a:r>
            <a:r>
              <a:rPr lang="it-IT" sz="2400" i="1" dirty="0" smtClean="0"/>
              <a:t>'conversazionali</a:t>
            </a:r>
            <a:r>
              <a:rPr lang="it-IT" sz="2400" i="1" dirty="0"/>
              <a:t>' di intenzioni, emozioni, esperienze e significato" </a:t>
            </a:r>
            <a:r>
              <a:rPr lang="it-IT" sz="2400" dirty="0" smtClean="0"/>
              <a:t>(</a:t>
            </a:r>
            <a:r>
              <a:rPr lang="it-IT" sz="2400" dirty="0" err="1"/>
              <a:t>Trevarthen</a:t>
            </a:r>
            <a:r>
              <a:rPr lang="it-IT" sz="2400" dirty="0"/>
              <a:t>, </a:t>
            </a:r>
            <a:r>
              <a:rPr lang="it-IT" sz="2400" dirty="0" smtClean="0"/>
              <a:t>1998)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dirty="0" smtClean="0"/>
              <a:t> Ricerca attiva di un compagno da parte del bambino, sostegno verso nuove esperienze e sviluppo nel sociale, condivisione degli aspetti culturali</a:t>
            </a:r>
            <a:endParaRPr lang="it-IT" sz="2400" dirty="0"/>
          </a:p>
          <a:p>
            <a:pPr marL="0" indent="0">
              <a:buNone/>
            </a:pPr>
            <a:r>
              <a:rPr lang="it-IT" sz="2400" dirty="0" smtClean="0"/>
              <a:t> </a:t>
            </a:r>
            <a:endParaRPr lang="it-IT" sz="2400" dirty="0"/>
          </a:p>
          <a:p>
            <a:pPr marL="0" indent="0" algn="just">
              <a:buNone/>
            </a:pP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168805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2400" y="110837"/>
            <a:ext cx="11831781" cy="67471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 smtClean="0"/>
              <a:t>Primo mese: interazione genitore bambino avviene attraverso il contato fisico.</a:t>
            </a:r>
          </a:p>
          <a:p>
            <a:pPr marL="0" indent="0" algn="just">
              <a:buNone/>
            </a:pPr>
            <a:r>
              <a:rPr lang="it-IT" sz="2400" dirty="0"/>
              <a:t>	</a:t>
            </a:r>
            <a:r>
              <a:rPr lang="it-IT" sz="2400" dirty="0" smtClean="0"/>
              <a:t>				↓</a:t>
            </a:r>
          </a:p>
          <a:p>
            <a:pPr marL="0" indent="0" algn="just">
              <a:buNone/>
            </a:pPr>
            <a:r>
              <a:rPr lang="it-IT" sz="2400" dirty="0" smtClean="0"/>
              <a:t>	legato alle pratiche di accudimento (poppata, bagno, carezze, addormentamento </a:t>
            </a:r>
            <a:r>
              <a:rPr lang="it-IT" sz="2400" dirty="0" err="1" smtClean="0"/>
              <a:t>ecc</a:t>
            </a:r>
            <a:r>
              <a:rPr lang="it-IT" sz="2400" dirty="0" smtClean="0"/>
              <a:t>)</a:t>
            </a:r>
          </a:p>
          <a:p>
            <a:pPr marL="0" indent="0" algn="just">
              <a:buNone/>
            </a:pPr>
            <a:r>
              <a:rPr lang="it-IT" sz="2400" dirty="0" smtClean="0"/>
              <a:t>Non è prettamente sociale ma rappresenta un primo scambio comunicativo: genitori adattano sollecitazione a richieste del bambino e bambino si adattano a stimoli dei genitori. </a:t>
            </a:r>
          </a:p>
          <a:p>
            <a:pPr algn="just"/>
            <a:r>
              <a:rPr lang="it-IT" sz="2400" dirty="0" smtClean="0"/>
              <a:t>Non è usuale contatto faccia a faccia ma genitori tendono a mettersi dentro al campo visivo del bambino. </a:t>
            </a:r>
          </a:p>
          <a:p>
            <a:pPr algn="just"/>
            <a:r>
              <a:rPr lang="it-IT" sz="2400" dirty="0" smtClean="0"/>
              <a:t>Genitori cercano di catturare attenzione del bambino, con saluto e espressioni che possano mantenere il contatto. </a:t>
            </a:r>
          </a:p>
          <a:p>
            <a:pPr algn="just"/>
            <a:r>
              <a:rPr lang="it-IT" sz="2400" dirty="0" smtClean="0"/>
              <a:t>Prime interazioni connesse al monitoraggio dello stato psicofisico del bambino. I genitori attribuiscono significato alle espressioni e movenze del figlio (Es. la differenziazione tra i differenti tipi di pianto). </a:t>
            </a:r>
          </a:p>
          <a:p>
            <a:pPr algn="just"/>
            <a:r>
              <a:rPr lang="it-IT" sz="2400" dirty="0" smtClean="0"/>
              <a:t>Esiste una predisposizione innata alla condivisione delle esperienze. </a:t>
            </a:r>
            <a:endParaRPr lang="it-IT" sz="2400" dirty="0"/>
          </a:p>
        </p:txBody>
      </p:sp>
      <p:cxnSp>
        <p:nvCxnSpPr>
          <p:cNvPr id="4" name="Connettore 2 3"/>
          <p:cNvCxnSpPr/>
          <p:nvPr/>
        </p:nvCxnSpPr>
        <p:spPr>
          <a:xfrm flipH="1">
            <a:off x="3505200" y="512618"/>
            <a:ext cx="5320145" cy="120534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607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2400" y="110837"/>
            <a:ext cx="11831781" cy="67471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/>
              <a:t>Imitazione appresa può essere riproposta dal neonato anche ore dopo alla comparsa </a:t>
            </a:r>
            <a:r>
              <a:rPr lang="it-IT" sz="2400" dirty="0" err="1" smtClean="0"/>
              <a:t>dell</a:t>
            </a:r>
            <a:r>
              <a:rPr lang="it-IT" sz="2400" dirty="0"/>
              <a:t> adulto </a:t>
            </a:r>
            <a:r>
              <a:rPr lang="it-IT" sz="2400" dirty="0" smtClean="0"/>
              <a:t>→implica una forma di rappresentazione mentale. </a:t>
            </a:r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r>
              <a:rPr lang="it-IT" sz="2400" dirty="0" smtClean="0"/>
              <a:t>Interazione tra bambino di due mesi e adulto è uno scambio reciproco simile ad una conversazione  </a:t>
            </a:r>
          </a:p>
          <a:p>
            <a:pPr marL="0" indent="0">
              <a:buNone/>
            </a:pPr>
            <a:r>
              <a:rPr lang="it-IT" sz="2400" dirty="0" smtClean="0"/>
              <a:t>Analisi dettagliate mostrano una coordinazione reciproca caratterizzata da alcune regolarità nella sequenza interattiva:</a:t>
            </a:r>
          </a:p>
          <a:p>
            <a:r>
              <a:rPr lang="it-IT" sz="2400" dirty="0" smtClean="0"/>
              <a:t>Bambino guarda attentamente il volto del partner </a:t>
            </a:r>
          </a:p>
          <a:p>
            <a:r>
              <a:rPr lang="it-IT" sz="2400" dirty="0" smtClean="0"/>
              <a:t>Risponde con sorrisi e gorgheggi </a:t>
            </a:r>
          </a:p>
          <a:p>
            <a:r>
              <a:rPr lang="it-IT" sz="2400" dirty="0" smtClean="0"/>
              <a:t>Produce movimenti con le labbra di tipo </a:t>
            </a:r>
            <a:r>
              <a:rPr lang="it-IT" sz="2400" dirty="0" err="1" smtClean="0"/>
              <a:t>prelinguistio</a:t>
            </a:r>
            <a:r>
              <a:rPr lang="it-IT" sz="2400" dirty="0" smtClean="0"/>
              <a:t> </a:t>
            </a:r>
          </a:p>
          <a:p>
            <a:r>
              <a:rPr lang="it-IT" sz="2400" dirty="0" smtClean="0"/>
              <a:t>Sincronizzato con espressione di ampia gamma di emozioni e gesti</a:t>
            </a:r>
          </a:p>
          <a:p>
            <a:r>
              <a:rPr lang="it-IT" sz="2400" dirty="0" smtClean="0"/>
              <a:t>Adulto risponde con un tipica cadenza vocale, si sintonizza e completa le comunicazioni del bambino enfatizzando mimica e parole. </a:t>
            </a:r>
          </a:p>
        </p:txBody>
      </p:sp>
    </p:spTree>
    <p:extLst>
      <p:ext uri="{BB962C8B-B14F-4D97-AF65-F5344CB8AC3E}">
        <p14:creationId xmlns:p14="http://schemas.microsoft.com/office/powerpoint/2010/main" val="145128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2400" y="110837"/>
            <a:ext cx="11831781" cy="67471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 smtClean="0"/>
              <a:t>2-4 mesi: fase della relazione nucleare (intersoggettività primaria)</a:t>
            </a:r>
          </a:p>
          <a:p>
            <a:r>
              <a:rPr lang="it-IT" sz="2400" dirty="0" smtClean="0"/>
              <a:t>Comparsa di interazioni specificatamente sociali caratterizzate da intimità emotiva e propensione del bambino alla comunicazione</a:t>
            </a:r>
          </a:p>
          <a:p>
            <a:r>
              <a:rPr lang="it-IT" sz="2400" dirty="0" smtClean="0"/>
              <a:t>Nei due mesi si intensifica ruolo attivo del bambino nelle interazioni (ricambia con movimenti e vocalizzazioni)</a:t>
            </a:r>
          </a:p>
          <a:p>
            <a:r>
              <a:rPr lang="it-IT" sz="2400" dirty="0" smtClean="0"/>
              <a:t>Sorriso sociale </a:t>
            </a:r>
          </a:p>
          <a:p>
            <a:r>
              <a:rPr lang="it-IT" sz="2400" dirty="0" smtClean="0"/>
              <a:t>Contatto faccia a faccia prolungato, maggiore attenzione</a:t>
            </a:r>
          </a:p>
          <a:p>
            <a:pPr marL="0" indent="0">
              <a:buNone/>
            </a:pPr>
            <a:r>
              <a:rPr lang="it-IT" sz="2400" i="1" dirty="0" smtClean="0"/>
              <a:t>Tutto questo a sua volta influenza l’atteggiamento dei genitori nei confronti del figlio</a:t>
            </a:r>
          </a:p>
          <a:p>
            <a:r>
              <a:rPr lang="it-IT" sz="2400" dirty="0" smtClean="0"/>
              <a:t>genitori imitano e corrispondono comportamento del figlio. </a:t>
            </a:r>
          </a:p>
          <a:p>
            <a:r>
              <a:rPr lang="it-IT" sz="2400" dirty="0" smtClean="0"/>
              <a:t>Ampliano e sviluppano le azioni del figlio →</a:t>
            </a:r>
            <a:r>
              <a:rPr lang="it-IT" sz="2400" b="1" i="1" dirty="0" smtClean="0"/>
              <a:t>marcatura: </a:t>
            </a:r>
            <a:r>
              <a:rPr lang="it-IT" sz="2400" dirty="0" smtClean="0"/>
              <a:t>mettere in risalto particolari azioni del bambino </a:t>
            </a:r>
          </a:p>
          <a:p>
            <a:pPr marL="0" indent="0">
              <a:buNone/>
            </a:pPr>
            <a:r>
              <a:rPr lang="it-IT" sz="2400" dirty="0" smtClean="0"/>
              <a:t>La marcatura significa i comportamenti del </a:t>
            </a:r>
          </a:p>
          <a:p>
            <a:pPr marL="0" indent="0">
              <a:buNone/>
            </a:pPr>
            <a:r>
              <a:rPr lang="it-IT" sz="2400" dirty="0" smtClean="0"/>
              <a:t>bambino</a:t>
            </a:r>
          </a:p>
        </p:txBody>
      </p:sp>
      <p:sp>
        <p:nvSpPr>
          <p:cNvPr id="2" name="Callout con freccia in su 1"/>
          <p:cNvSpPr/>
          <p:nvPr/>
        </p:nvSpPr>
        <p:spPr>
          <a:xfrm>
            <a:off x="5611091" y="4696691"/>
            <a:ext cx="1731819" cy="1461611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spAutoFit/>
          </a:bodyPr>
          <a:lstStyle/>
          <a:p>
            <a:pPr algn="ctr"/>
            <a:r>
              <a:rPr lang="it-IT" sz="1400" dirty="0" smtClean="0"/>
              <a:t>Non sono comportamenti di rispecchiamento o imitativi 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142259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2400" y="110837"/>
            <a:ext cx="11831781" cy="67471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/>
              <a:t>Le risposte dei genitori tendono ad essere molte volte inconsapevoli</a:t>
            </a:r>
          </a:p>
          <a:p>
            <a:pPr marL="0" indent="0">
              <a:buNone/>
            </a:pPr>
            <a:r>
              <a:rPr lang="it-IT" sz="2400" dirty="0"/>
              <a:t>	</a:t>
            </a:r>
            <a:r>
              <a:rPr lang="it-IT" sz="2400" dirty="0" smtClean="0"/>
              <a:t>			↓				↓</a:t>
            </a:r>
          </a:p>
          <a:p>
            <a:pPr marL="0" indent="0">
              <a:buNone/>
            </a:pPr>
            <a:r>
              <a:rPr lang="it-IT" sz="2400" dirty="0" smtClean="0"/>
              <a:t>Fondamentali per lo sviluppo del bambino             coinvolgono i neuroni specchio</a:t>
            </a:r>
          </a:p>
          <a:p>
            <a:pPr marL="0" indent="0">
              <a:buNone/>
            </a:pPr>
            <a:r>
              <a:rPr lang="it-IT" sz="2400" dirty="0" smtClean="0"/>
              <a:t>Osservare un’azione attiva i neuroni che sono implicati proprio nella produzione del movimento. </a:t>
            </a:r>
          </a:p>
          <a:p>
            <a:pPr marL="0" indent="0">
              <a:buNone/>
            </a:pPr>
            <a:r>
              <a:rPr lang="it-IT" sz="2400" dirty="0" smtClean="0"/>
              <a:t>Quando il bambino compie attivamente un azione, potrebbe esserci un sistema predisposto a rilevare il comportamento equivalente nell’</a:t>
            </a:r>
            <a:r>
              <a:rPr lang="it-IT" sz="2400" dirty="0" err="1" smtClean="0"/>
              <a:t>altro→aspettativa</a:t>
            </a:r>
            <a:r>
              <a:rPr lang="it-IT" sz="2400" dirty="0" smtClean="0"/>
              <a:t> (modello di interazione)</a:t>
            </a:r>
          </a:p>
          <a:p>
            <a:pPr marL="0" indent="0">
              <a:buNone/>
            </a:pPr>
            <a:r>
              <a:rPr lang="it-IT" sz="2400" dirty="0"/>
              <a:t>	</a:t>
            </a:r>
            <a:r>
              <a:rPr lang="it-IT" sz="2400" dirty="0" smtClean="0"/>
              <a:t>					</a:t>
            </a:r>
            <a:r>
              <a:rPr lang="it-IT" sz="2400" dirty="0"/>
              <a:t> </a:t>
            </a:r>
            <a:r>
              <a:rPr lang="it-IT" sz="2400" dirty="0" smtClean="0"/>
              <a:t>↓</a:t>
            </a:r>
          </a:p>
          <a:p>
            <a:pPr marL="0" indent="0">
              <a:buNone/>
            </a:pPr>
            <a:r>
              <a:rPr lang="it-IT" sz="2400" dirty="0" smtClean="0"/>
              <a:t>		Il genitore che risponde con l’imitazione asseconda l’aspettativa</a:t>
            </a:r>
          </a:p>
          <a:p>
            <a:pPr marL="0" indent="0">
              <a:buNone/>
            </a:pPr>
            <a:r>
              <a:rPr lang="it-IT" sz="2400" dirty="0"/>
              <a:t>	</a:t>
            </a:r>
            <a:r>
              <a:rPr lang="it-IT" sz="2400" dirty="0" smtClean="0"/>
              <a:t>					 ↓</a:t>
            </a:r>
          </a:p>
          <a:p>
            <a:pPr marL="0" indent="0">
              <a:buNone/>
            </a:pPr>
            <a:r>
              <a:rPr lang="it-IT" sz="2400" dirty="0"/>
              <a:t>	</a:t>
            </a:r>
            <a:r>
              <a:rPr lang="it-IT" sz="2400" dirty="0" smtClean="0"/>
              <a:t>questo determina un legame, un collegamento tra la propria esperienza e quella altrui</a:t>
            </a:r>
          </a:p>
          <a:p>
            <a:pPr>
              <a:buFont typeface="Wingdings" charset="2"/>
              <a:buChar char="v"/>
            </a:pPr>
            <a:r>
              <a:rPr lang="it-IT" sz="2400" dirty="0" smtClean="0"/>
              <a:t>L’imitazione mantiene l’interazione più a lungo rispetto a scambi attivi ma non imitativi.  </a:t>
            </a:r>
          </a:p>
          <a:p>
            <a:pPr marL="0" indent="0">
              <a:buNone/>
            </a:pPr>
            <a:r>
              <a:rPr lang="it-IT" sz="2400" dirty="0" smtClean="0"/>
              <a:t>Alla base del senso di Sé nucleare del bambino </a:t>
            </a:r>
            <a:endParaRPr lang="it-IT" sz="2400" dirty="0"/>
          </a:p>
        </p:txBody>
      </p:sp>
      <p:cxnSp>
        <p:nvCxnSpPr>
          <p:cNvPr id="4" name="Connettore 2 3"/>
          <p:cNvCxnSpPr/>
          <p:nvPr/>
        </p:nvCxnSpPr>
        <p:spPr>
          <a:xfrm flipH="1">
            <a:off x="1801091" y="554182"/>
            <a:ext cx="69273" cy="5264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9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2400" y="110837"/>
            <a:ext cx="11831781" cy="67471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 smtClean="0"/>
              <a:t>Emergono due differenti iniziative comunicative da parte del bambino:</a:t>
            </a:r>
          </a:p>
          <a:p>
            <a:pPr algn="just"/>
            <a:r>
              <a:rPr lang="it-IT" sz="2400" dirty="0" smtClean="0"/>
              <a:t>Segue i cambiamenti comunicativi dell’altro e mette in atto una serie di strategie interattive (muovere le braccia, vocalizzazioni </a:t>
            </a:r>
            <a:r>
              <a:rPr lang="it-IT" sz="2400" dirty="0" err="1" smtClean="0"/>
              <a:t>ecc</a:t>
            </a:r>
            <a:r>
              <a:rPr lang="it-IT" sz="2400" dirty="0" smtClean="0"/>
              <a:t>) </a:t>
            </a:r>
          </a:p>
          <a:p>
            <a:pPr algn="just"/>
            <a:r>
              <a:rPr lang="it-IT" sz="2400" dirty="0" smtClean="0"/>
              <a:t>Il bambino può richiamare il partner alla comunicazione (espressioni acute, sorriso, movimento braccia, </a:t>
            </a:r>
            <a:r>
              <a:rPr lang="it-IT" sz="2400" dirty="0" err="1" smtClean="0"/>
              <a:t>ecc</a:t>
            </a:r>
            <a:r>
              <a:rPr lang="it-IT" sz="2400" dirty="0" smtClean="0"/>
              <a:t>). </a:t>
            </a:r>
          </a:p>
          <a:p>
            <a:pPr algn="just"/>
            <a:endParaRPr lang="it-IT" sz="2400" dirty="0"/>
          </a:p>
          <a:p>
            <a:pPr marL="0" indent="0" algn="just">
              <a:buNone/>
            </a:pPr>
            <a:r>
              <a:rPr lang="it-IT" sz="2400" dirty="0"/>
              <a:t>	</a:t>
            </a:r>
            <a:r>
              <a:rPr lang="it-IT" sz="2400" dirty="0" smtClean="0"/>
              <a:t>	finalizzati ad attirare attenzione comunicativa dell’altro </a:t>
            </a:r>
          </a:p>
          <a:p>
            <a:pPr marL="0" indent="0" algn="ctr">
              <a:buNone/>
            </a:pPr>
            <a:r>
              <a:rPr lang="it-IT" sz="2400" b="1" dirty="0" err="1" smtClean="0"/>
              <a:t>Evitamento</a:t>
            </a:r>
            <a:r>
              <a:rPr lang="it-IT" sz="2400" b="1" dirty="0" smtClean="0"/>
              <a:t> della comunicazione </a:t>
            </a:r>
          </a:p>
          <a:p>
            <a:pPr marL="0" indent="0">
              <a:buNone/>
            </a:pPr>
            <a:r>
              <a:rPr lang="it-IT" sz="2400" dirty="0" smtClean="0"/>
              <a:t>Importanza della capacità del bambino di sottrarsi alla interazione. </a:t>
            </a:r>
          </a:p>
          <a:p>
            <a:pPr marL="0" indent="0">
              <a:buNone/>
            </a:pPr>
            <a:r>
              <a:rPr lang="it-IT" sz="2400" dirty="0"/>
              <a:t>	</a:t>
            </a:r>
            <a:r>
              <a:rPr lang="it-IT" sz="2400" dirty="0" smtClean="0"/>
              <a:t>				</a:t>
            </a:r>
            <a:r>
              <a:rPr lang="it-IT" sz="2400" dirty="0"/>
              <a:t>↓</a:t>
            </a:r>
          </a:p>
          <a:p>
            <a:pPr marL="0" indent="0">
              <a:buNone/>
            </a:pPr>
            <a:r>
              <a:rPr lang="it-IT" sz="2400" dirty="0" err="1" smtClean="0"/>
              <a:t>Evitamento</a:t>
            </a:r>
            <a:r>
              <a:rPr lang="it-IT" sz="2400" dirty="0" smtClean="0"/>
              <a:t> dell’attenzione rappresenta la prima forma di regolazione attiva delle interazioni con l’altro </a:t>
            </a:r>
          </a:p>
          <a:p>
            <a:pPr marL="0" indent="0">
              <a:buNone/>
            </a:pPr>
            <a:r>
              <a:rPr lang="it-IT" sz="2400" b="1" u="sng" dirty="0" smtClean="0"/>
              <a:t>In questo senso è una riprova della reciprocità delle interazioni </a:t>
            </a:r>
          </a:p>
          <a:p>
            <a:pPr marL="0" indent="0">
              <a:buNone/>
            </a:pPr>
            <a:endParaRPr lang="it-IT" sz="2400" dirty="0"/>
          </a:p>
        </p:txBody>
      </p:sp>
      <p:sp>
        <p:nvSpPr>
          <p:cNvPr id="2" name="Parentesi graffa chiusa 1"/>
          <p:cNvSpPr/>
          <p:nvPr/>
        </p:nvSpPr>
        <p:spPr>
          <a:xfrm rot="5400000">
            <a:off x="5517571" y="-3640280"/>
            <a:ext cx="1205348" cy="11727871"/>
          </a:xfrm>
          <a:prstGeom prst="rightBrace">
            <a:avLst>
              <a:gd name="adj1" fmla="val 17878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18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2400" y="110837"/>
            <a:ext cx="11831781" cy="67471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 smtClean="0"/>
              <a:t>Tre differenti tonalità affettive che accompagnano </a:t>
            </a:r>
            <a:r>
              <a:rPr lang="it-IT" sz="2400" dirty="0" err="1" smtClean="0"/>
              <a:t>evitamento</a:t>
            </a:r>
            <a:endParaRPr lang="it-IT" sz="2400" dirty="0" smtClean="0"/>
          </a:p>
          <a:p>
            <a:pPr marL="0" indent="0" algn="just">
              <a:buNone/>
            </a:pPr>
            <a:r>
              <a:rPr lang="it-IT" sz="2400" dirty="0" smtClean="0"/>
              <a:t>Neutra: bambino volta la testa e distoglie lo sguardo con espressione seria. Può girarsi in una zona priva di oggetti “interessanti”. </a:t>
            </a:r>
          </a:p>
          <a:p>
            <a:pPr marL="0" indent="0" algn="just">
              <a:buNone/>
            </a:pPr>
            <a:r>
              <a:rPr lang="it-IT" sz="2400" dirty="0" smtClean="0"/>
              <a:t>Disagio: interazioni intrusive da parte dei </a:t>
            </a:r>
            <a:r>
              <a:rPr lang="it-IT" sz="2400" dirty="0" err="1" smtClean="0"/>
              <a:t>caregiver</a:t>
            </a:r>
            <a:r>
              <a:rPr lang="it-IT" sz="2400" dirty="0" smtClean="0"/>
              <a:t> portano il bambino a distogliere lo sguardo</a:t>
            </a:r>
          </a:p>
          <a:p>
            <a:pPr marL="0" indent="0" algn="just">
              <a:buNone/>
            </a:pPr>
            <a:r>
              <a:rPr lang="it-IT" sz="2400" dirty="0" smtClean="0"/>
              <a:t>Positivo: si riscontra a seguito di un’ interazione con un famigliare. Appare come espressione di timidezza e ritrosia.  </a:t>
            </a:r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r>
              <a:rPr lang="it-IT" sz="2400" dirty="0" smtClean="0"/>
              <a:t>Ha la funzione di controllare intensità dell’ affetto positivo legato ai saluti o al contatto visivo</a:t>
            </a:r>
          </a:p>
          <a:p>
            <a:pPr marL="0" indent="0" algn="just">
              <a:buNone/>
            </a:pPr>
            <a:r>
              <a:rPr lang="it-IT" sz="2400" dirty="0" smtClean="0"/>
              <a:t>Ha la funzione di attirare l’attenzione dell’altro su la loro reazione  </a:t>
            </a:r>
          </a:p>
          <a:p>
            <a:pPr algn="just"/>
            <a:r>
              <a:rPr lang="it-IT" sz="2400" dirty="0" smtClean="0"/>
              <a:t>In questo senso non si parla di una consapevolezza di sé, ma una consapevolezza percettiva dell’attenzione degli altri su di sé</a:t>
            </a:r>
          </a:p>
          <a:p>
            <a:pPr algn="just"/>
            <a:r>
              <a:rPr lang="it-IT" sz="2400" dirty="0" smtClean="0"/>
              <a:t>Questo distogliere lo sguardo potrebbe essere antesignano del medesimo allontanamento durante le conversazioni tra adulti nel momento un cui si pensa a qualcosa. 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0444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2400" y="110837"/>
            <a:ext cx="11831781" cy="67471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400" b="1" dirty="0"/>
              <a:t>Cambiamenti nella seconda metà del primo anno di vita</a:t>
            </a:r>
          </a:p>
          <a:p>
            <a:pPr marL="0" indent="0">
              <a:buNone/>
            </a:pPr>
            <a:r>
              <a:rPr lang="it-IT" sz="2400" dirty="0" smtClean="0"/>
              <a:t>Passaggio dalle relazioni a tema a relazioni integrate intorno ai 9 mesi 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dirty="0" smtClean="0"/>
              <a:t>Relazioni in cui le diverse esperienze sono connesse: se bambino vuole raggiungere orsacchiotto guarda intensamente chi può aiutarlo a raggiungerlo. 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endParaRPr lang="it-IT" sz="2400" dirty="0" smtClean="0"/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dirty="0" smtClean="0"/>
              <a:t>Espressione di intersoggettività secondaria, attenzione condivisa</a:t>
            </a:r>
          </a:p>
          <a:p>
            <a:pPr marL="0" indent="0">
              <a:buNone/>
            </a:pPr>
            <a:r>
              <a:rPr lang="it-IT" sz="2400" dirty="0" smtClean="0"/>
              <a:t>Emerge una maggiore reciprocità nel </a:t>
            </a:r>
            <a:r>
              <a:rPr lang="it-IT" sz="2400" dirty="0" err="1" smtClean="0"/>
              <a:t>gioco→manifestazione</a:t>
            </a:r>
            <a:r>
              <a:rPr lang="it-IT" sz="2400" dirty="0" smtClean="0"/>
              <a:t> di sviluppo delle competenze sociali</a:t>
            </a:r>
            <a:endParaRPr lang="it-IT" sz="2400" dirty="0"/>
          </a:p>
        </p:txBody>
      </p:sp>
      <p:sp>
        <p:nvSpPr>
          <p:cNvPr id="2" name="Ovale 1"/>
          <p:cNvSpPr/>
          <p:nvPr/>
        </p:nvSpPr>
        <p:spPr>
          <a:xfrm>
            <a:off x="1285393" y="3425314"/>
            <a:ext cx="1390074" cy="5193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it-IT" dirty="0" smtClean="0"/>
              <a:t>bambino</a:t>
            </a:r>
            <a:endParaRPr lang="it-IT" dirty="0"/>
          </a:p>
        </p:txBody>
      </p:sp>
      <p:sp>
        <p:nvSpPr>
          <p:cNvPr id="4" name="Ovale 3"/>
          <p:cNvSpPr/>
          <p:nvPr/>
        </p:nvSpPr>
        <p:spPr>
          <a:xfrm>
            <a:off x="3808460" y="2768003"/>
            <a:ext cx="1216122" cy="5193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it-IT" smtClean="0"/>
              <a:t>madre</a:t>
            </a:r>
            <a:endParaRPr lang="it-IT"/>
          </a:p>
        </p:txBody>
      </p:sp>
      <p:sp>
        <p:nvSpPr>
          <p:cNvPr id="5" name="Smile 4"/>
          <p:cNvSpPr/>
          <p:nvPr/>
        </p:nvSpPr>
        <p:spPr>
          <a:xfrm>
            <a:off x="3808460" y="4216400"/>
            <a:ext cx="1216121" cy="77237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" name="Connettore 2 6"/>
          <p:cNvCxnSpPr>
            <a:stCxn id="2" idx="6"/>
          </p:cNvCxnSpPr>
          <p:nvPr/>
        </p:nvCxnSpPr>
        <p:spPr>
          <a:xfrm flipV="1">
            <a:off x="2675467" y="3080572"/>
            <a:ext cx="1051405" cy="6044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>
            <a:off x="2675467" y="3684989"/>
            <a:ext cx="1132993" cy="811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>
            <a:endCxn id="5" idx="0"/>
          </p:cNvCxnSpPr>
          <p:nvPr/>
        </p:nvCxnSpPr>
        <p:spPr>
          <a:xfrm>
            <a:off x="4402668" y="3287354"/>
            <a:ext cx="13853" cy="9290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3044975" y="403173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mtClean="0"/>
              <a:t>A</a:t>
            </a:r>
            <a:endParaRPr lang="it-IT"/>
          </a:p>
        </p:txBody>
      </p:sp>
      <p:sp>
        <p:nvSpPr>
          <p:cNvPr id="17" name="CasellaDiTesto 16"/>
          <p:cNvSpPr txBox="1"/>
          <p:nvPr/>
        </p:nvSpPr>
        <p:spPr>
          <a:xfrm>
            <a:off x="2998797" y="3042096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mtClean="0"/>
              <a:t>B</a:t>
            </a:r>
            <a:endParaRPr lang="it-IT"/>
          </a:p>
        </p:txBody>
      </p:sp>
      <p:sp>
        <p:nvSpPr>
          <p:cNvPr id="18" name="CasellaDiTesto 17"/>
          <p:cNvSpPr txBox="1"/>
          <p:nvPr/>
        </p:nvSpPr>
        <p:spPr>
          <a:xfrm>
            <a:off x="4402668" y="3567211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mtClean="0"/>
              <a:t>C</a:t>
            </a:r>
            <a:endParaRPr lang="it-IT"/>
          </a:p>
        </p:txBody>
      </p:sp>
      <p:sp>
        <p:nvSpPr>
          <p:cNvPr id="20" name="CasellaDiTesto 19"/>
          <p:cNvSpPr txBox="1"/>
          <p:nvPr/>
        </p:nvSpPr>
        <p:spPr>
          <a:xfrm>
            <a:off x="5519735" y="3088442"/>
            <a:ext cx="49450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A: interesse per il mondo (orsacchiotto)</a:t>
            </a:r>
          </a:p>
          <a:p>
            <a:r>
              <a:rPr lang="it-IT" dirty="0" smtClean="0"/>
              <a:t>B: capacità di comunicare</a:t>
            </a:r>
          </a:p>
          <a:p>
            <a:r>
              <a:rPr lang="it-IT" dirty="0" smtClean="0"/>
              <a:t>C: esperienza degli altri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771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2400" y="110837"/>
            <a:ext cx="11831781" cy="6747164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it-IT" sz="2400" i="1" dirty="0" smtClean="0"/>
              <a:t>Partecipazione attiva ai giochi </a:t>
            </a:r>
          </a:p>
          <a:p>
            <a:pPr marL="0" indent="0">
              <a:buNone/>
            </a:pPr>
            <a:r>
              <a:rPr lang="it-IT" sz="2400" dirty="0" smtClean="0"/>
              <a:t>Dai sei mesi bambini </a:t>
            </a:r>
          </a:p>
          <a:p>
            <a:r>
              <a:rPr lang="it-IT" sz="2400" dirty="0"/>
              <a:t>M</a:t>
            </a:r>
            <a:r>
              <a:rPr lang="it-IT" sz="2400" dirty="0" smtClean="0"/>
              <a:t>ostrano intenso piacere dalle risposte dei famigliari alle loro espressioni creative. </a:t>
            </a:r>
          </a:p>
          <a:p>
            <a:r>
              <a:rPr lang="it-IT" sz="2400" dirty="0" smtClean="0"/>
              <a:t>Entusiasmo per i giochi ripetuti con frequenza che hanno andamento regolare, con cambiamenti prevedibili. </a:t>
            </a:r>
          </a:p>
          <a:p>
            <a:pPr marL="0" indent="0">
              <a:buNone/>
            </a:pPr>
            <a:r>
              <a:rPr lang="it-IT" sz="2400" dirty="0" smtClean="0"/>
              <a:t>Questo facilita i genitori nel creare giochi, canzoni, filastrocche, tutte accompagnate da espressioni facciali enfatizzate o movimenti corporei che stimolano il bambino. </a:t>
            </a:r>
          </a:p>
          <a:p>
            <a:pPr marL="0" indent="0">
              <a:buNone/>
            </a:pPr>
            <a:r>
              <a:rPr lang="it-IT" sz="2400" dirty="0"/>
              <a:t>					↓</a:t>
            </a:r>
          </a:p>
          <a:p>
            <a:pPr marL="0" indent="0">
              <a:buNone/>
            </a:pPr>
            <a:r>
              <a:rPr lang="it-IT" sz="2400" dirty="0" smtClean="0"/>
              <a:t>				sintonizzazione affettiva </a:t>
            </a:r>
          </a:p>
          <a:p>
            <a:pPr>
              <a:buFont typeface="Wingdings" charset="2"/>
              <a:buChar char="Ø"/>
            </a:pPr>
            <a:r>
              <a:rPr lang="it-IT" sz="2400" i="1" dirty="0" smtClean="0"/>
              <a:t>Dirigere attenzione sulle proprie azioni</a:t>
            </a:r>
            <a:endParaRPr lang="it-IT" sz="2400" dirty="0" smtClean="0"/>
          </a:p>
          <a:p>
            <a:pPr marL="0" indent="0">
              <a:buNone/>
            </a:pPr>
            <a:r>
              <a:rPr lang="it-IT" sz="2400" dirty="0" smtClean="0"/>
              <a:t>Dai 9 ai 12 mesi →dimostra consapevolezza del suo comportamento e dell’effetto. </a:t>
            </a:r>
          </a:p>
          <a:p>
            <a:pPr marL="0" indent="0">
              <a:buNone/>
            </a:pPr>
            <a:r>
              <a:rPr lang="it-IT" sz="2400" dirty="0" smtClean="0"/>
              <a:t>“essere attore” davanti allo specchio, il portamento baldanzoso, </a:t>
            </a:r>
          </a:p>
          <a:p>
            <a:r>
              <a:rPr lang="it-IT" sz="2400" dirty="0" smtClean="0"/>
              <a:t>Iniziative che sollecitano attenzione altrui non solo verso di sé ma verso le azioni che stanno mettendo in atto. 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56619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2400" y="110837"/>
            <a:ext cx="11831781" cy="67471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 smtClean="0"/>
              <a:t>Es. fare il pagliaccio →mettere in mostra una serie di smorfie, pose o locomozione che suscitano ilarità, approvazione e attenzione degli altri. </a:t>
            </a:r>
          </a:p>
          <a:p>
            <a:pPr marL="0" indent="0" algn="just">
              <a:buNone/>
            </a:pPr>
            <a:r>
              <a:rPr lang="it-IT" sz="2400" dirty="0" smtClean="0"/>
              <a:t>Fare il pagliaccio passa attraverso un’esperienza personale di “scoperta” dei comportamenti bizzarri</a:t>
            </a:r>
            <a:r>
              <a:rPr lang="it-IT" sz="2400" dirty="0"/>
              <a:t> </a:t>
            </a:r>
            <a:r>
              <a:rPr lang="it-IT" sz="2400" dirty="0" smtClean="0"/>
              <a:t>→ la sensibilità alle risate degli altri rispetto alle azioni compiute. </a:t>
            </a:r>
          </a:p>
          <a:p>
            <a:pPr algn="just">
              <a:buFont typeface="Wingdings" charset="2"/>
              <a:buChar char="Ø"/>
            </a:pPr>
            <a:r>
              <a:rPr lang="it-IT" sz="2400" i="1" dirty="0" smtClean="0"/>
              <a:t>Utilizzo di oggetti come argomento di conversazione</a:t>
            </a:r>
          </a:p>
          <a:p>
            <a:pPr marL="0" indent="0" algn="just">
              <a:buNone/>
            </a:pPr>
            <a:r>
              <a:rPr lang="it-IT" sz="2400" dirty="0" smtClean="0"/>
              <a:t>Primi sei mesi bambini sono assorbiti dall’esplorazione degli oggetti con la bocca e con le mani</a:t>
            </a:r>
          </a:p>
          <a:p>
            <a:pPr marL="0" indent="0" algn="just">
              <a:buNone/>
            </a:pPr>
            <a:r>
              <a:rPr lang="it-IT" sz="2400" dirty="0" smtClean="0"/>
              <a:t>Dai 6 mesi bambini iniziano a produrre dei comportamenti </a:t>
            </a:r>
            <a:r>
              <a:rPr lang="it-IT" sz="2400" dirty="0"/>
              <a:t>più </a:t>
            </a:r>
            <a:r>
              <a:rPr lang="it-IT" sz="2400" dirty="0" smtClean="0"/>
              <a:t>sociali →indirizzano le loro azioni verso gli altri</a:t>
            </a:r>
          </a:p>
          <a:p>
            <a:pPr marL="0" indent="0" algn="just">
              <a:buNone/>
            </a:pPr>
            <a:r>
              <a:rPr lang="it-IT" sz="2400" dirty="0" smtClean="0"/>
              <a:t>Mostrano quello che stanno manipolando, ricercano il contatto visivo, “commentano” quello che fanno con la voce, sbattono , scuotono o tirano gli oggetti. </a:t>
            </a:r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r>
              <a:rPr lang="it-IT" sz="2400" dirty="0" err="1" smtClean="0"/>
              <a:t>Trevarthen</a:t>
            </a:r>
            <a:r>
              <a:rPr lang="it-IT" sz="2400" dirty="0" smtClean="0"/>
              <a:t> </a:t>
            </a:r>
            <a:r>
              <a:rPr lang="it-IT" sz="2400" dirty="0"/>
              <a:t>et Al. </a:t>
            </a:r>
            <a:r>
              <a:rPr lang="it-IT" sz="2400" dirty="0" smtClean="0"/>
              <a:t>→prima dell’interesse per la separazione dall’oggetto (prova della permanenza dell’oggetto), i bambini introducono oggetti nella loro comunicazione. </a:t>
            </a:r>
          </a:p>
          <a:p>
            <a:pPr marL="0" indent="0" algn="just">
              <a:buNone/>
            </a:pPr>
            <a:r>
              <a:rPr lang="it-IT" sz="2400" dirty="0"/>
              <a:t>8 mesi </a:t>
            </a:r>
            <a:r>
              <a:rPr lang="it-IT" sz="2400" dirty="0" smtClean="0"/>
              <a:t>→offrono il cibo e oggetti a parenti e animali. </a:t>
            </a:r>
          </a:p>
          <a:p>
            <a:pPr marL="0" indent="0" algn="just">
              <a:buNone/>
            </a:pPr>
            <a:r>
              <a:rPr lang="it-IT" sz="2400" dirty="0" smtClean="0"/>
              <a:t>Offrire rientra nei giochi </a:t>
            </a:r>
            <a:r>
              <a:rPr lang="it-IT" sz="2400" dirty="0" err="1" smtClean="0"/>
              <a:t>coopertivi</a:t>
            </a:r>
            <a:r>
              <a:rPr lang="it-IT" sz="2400" dirty="0" smtClean="0"/>
              <a:t> di “dare e prendere”. 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33181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2400" y="110837"/>
            <a:ext cx="11831781" cy="6747164"/>
          </a:xfrm>
        </p:spPr>
        <p:txBody>
          <a:bodyPr>
            <a:normAutofit/>
          </a:bodyPr>
          <a:lstStyle/>
          <a:p>
            <a:pPr algn="just">
              <a:buFont typeface="Wingdings" charset="2"/>
              <a:buChar char="Ø"/>
            </a:pPr>
            <a:r>
              <a:rPr lang="it-IT" sz="2400" i="1" dirty="0" smtClean="0"/>
              <a:t>Nuove attività di gioco create dal bambino</a:t>
            </a:r>
            <a:endParaRPr lang="it-IT" sz="2400" dirty="0" smtClean="0"/>
          </a:p>
          <a:p>
            <a:pPr marL="0" indent="0" algn="just">
              <a:buNone/>
            </a:pPr>
            <a:r>
              <a:rPr lang="it-IT" sz="2400" dirty="0" smtClean="0"/>
              <a:t>Dai 6 mesi bambino mostra propensione a “creare” nuovi giochi e non solo ripetere quelli proposti. 					↓</a:t>
            </a:r>
          </a:p>
          <a:p>
            <a:pPr marL="0" indent="0" algn="just">
              <a:buNone/>
            </a:pPr>
            <a:r>
              <a:rPr lang="it-IT" sz="2400" dirty="0"/>
              <a:t>	</a:t>
            </a:r>
            <a:r>
              <a:rPr lang="it-IT" sz="2400" dirty="0" smtClean="0"/>
              <a:t>		       azioni provocatorie e scherzi, dispetti </a:t>
            </a:r>
          </a:p>
          <a:p>
            <a:pPr marL="0" indent="0" algn="just">
              <a:buNone/>
            </a:pPr>
            <a:r>
              <a:rPr lang="it-IT" sz="2400" dirty="0" smtClean="0"/>
              <a:t>Prendono forma a partire da azioni accidentali o senza senso, ma acquistano il senso di uno scherzo a partire dalla risposta degli altri . </a:t>
            </a:r>
          </a:p>
          <a:p>
            <a:pPr marL="0" indent="0" algn="just">
              <a:buNone/>
            </a:pPr>
            <a:r>
              <a:rPr lang="it-IT" sz="2400" dirty="0" smtClean="0"/>
              <a:t>Tendono ad essere ripetuti proprio per la forza che esercita la risposta dell’altro. </a:t>
            </a:r>
          </a:p>
          <a:p>
            <a:pPr marL="0" indent="0" algn="just">
              <a:buNone/>
            </a:pPr>
            <a:r>
              <a:rPr lang="it-IT" sz="2400" dirty="0" smtClean="0"/>
              <a:t>Comportamenti deliberatamente provocatori per modificare azioni dell’altro, per disobbedire regole apprese.</a:t>
            </a:r>
          </a:p>
          <a:p>
            <a:pPr marL="0" indent="0" algn="just">
              <a:buNone/>
            </a:pPr>
            <a:r>
              <a:rPr lang="it-IT" sz="2400" dirty="0" smtClean="0"/>
              <a:t>   </a:t>
            </a:r>
            <a:r>
              <a:rPr lang="it-IT" sz="2400" u="sng" dirty="0" smtClean="0"/>
              <a:t>Mostrano interesse del bambino per la reazione dell’altro più che per la disobbedienza in sé</a:t>
            </a:r>
          </a:p>
          <a:p>
            <a:pPr marL="0" indent="0" algn="just">
              <a:buNone/>
            </a:pPr>
            <a:r>
              <a:rPr lang="it-IT" sz="2400" b="1" dirty="0" smtClean="0"/>
              <a:t>Inganno</a:t>
            </a:r>
            <a:r>
              <a:rPr lang="it-IT" sz="2400" dirty="0" smtClean="0"/>
              <a:t>: compiuto per gioco (bambino che si nasconde) oppure per ottenere oggetto vietato. </a:t>
            </a:r>
          </a:p>
          <a:p>
            <a:pPr marL="0" indent="0" algn="just">
              <a:buNone/>
            </a:pPr>
            <a:r>
              <a:rPr lang="it-IT" sz="2400" dirty="0" smtClean="0"/>
              <a:t>In un primo tempo (finno alla fine del primo anno) è passivo: bambino aspetta di non essere visto</a:t>
            </a:r>
          </a:p>
          <a:p>
            <a:pPr marL="0" indent="0" algn="just">
              <a:buNone/>
            </a:pPr>
            <a:r>
              <a:rPr lang="it-IT" sz="2400" dirty="0" smtClean="0"/>
              <a:t>Dopo diventa attivo: vengono impiegate strategie per raggirare gli adulti</a:t>
            </a:r>
          </a:p>
        </p:txBody>
      </p:sp>
      <p:cxnSp>
        <p:nvCxnSpPr>
          <p:cNvPr id="4" name="Connettore 2 3"/>
          <p:cNvCxnSpPr/>
          <p:nvPr/>
        </p:nvCxnSpPr>
        <p:spPr>
          <a:xfrm flipH="1">
            <a:off x="5805055" y="1911927"/>
            <a:ext cx="27710" cy="2244437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480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2400" y="110837"/>
            <a:ext cx="11831781" cy="67471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 err="1"/>
              <a:t>Trevarthen</a:t>
            </a:r>
            <a:r>
              <a:rPr lang="it-IT" sz="2400" dirty="0"/>
              <a:t> sviluppa la sua teoria a partire da dettagliate </a:t>
            </a:r>
            <a:r>
              <a:rPr lang="it-IT" sz="2400" dirty="0" smtClean="0"/>
              <a:t>descrizioni </a:t>
            </a:r>
            <a:r>
              <a:rPr lang="it-IT" sz="2400" dirty="0"/>
              <a:t>microanalitiche del comportamento di neonati e lattanti di pochi mesi di vita in interazione spontanea con le loro </a:t>
            </a:r>
            <a:r>
              <a:rPr lang="it-IT" sz="2400" dirty="0" smtClean="0"/>
              <a:t>madri.</a:t>
            </a:r>
          </a:p>
          <a:p>
            <a:pPr marL="0" indent="0" algn="just">
              <a:buNone/>
            </a:pPr>
            <a:endParaRPr lang="it-IT" sz="2400" dirty="0"/>
          </a:p>
          <a:p>
            <a:pPr algn="just"/>
            <a:r>
              <a:rPr lang="it-IT" sz="2400" dirty="0" smtClean="0"/>
              <a:t>Già nel periodo </a:t>
            </a:r>
            <a:r>
              <a:rPr lang="it-IT" sz="2400" dirty="0"/>
              <a:t>neonatale, nel contesto di un'interazione affettuosa un lattante </a:t>
            </a:r>
            <a:r>
              <a:rPr lang="it-IT" sz="2400" dirty="0" err="1"/>
              <a:t>puo</a:t>
            </a:r>
            <a:r>
              <a:rPr lang="it-IT" sz="2400" dirty="0"/>
              <a:t>̀ rispondere in modo differenziato alle diverse espressioni manifestate nei movimenti materni, mostrando segni di "</a:t>
            </a:r>
            <a:r>
              <a:rPr lang="it-IT" sz="2400" dirty="0" smtClean="0"/>
              <a:t>monitoraggio”. </a:t>
            </a:r>
          </a:p>
          <a:p>
            <a:pPr algn="just"/>
            <a:r>
              <a:rPr lang="it-IT" sz="2400" dirty="0" smtClean="0"/>
              <a:t>A due mesi il bambino è ingaggiato in delle “</a:t>
            </a:r>
            <a:r>
              <a:rPr lang="it-IT" sz="2400" dirty="0" err="1" smtClean="0"/>
              <a:t>protoconversazioni</a:t>
            </a:r>
            <a:r>
              <a:rPr lang="it-IT" sz="2400" dirty="0" smtClean="0"/>
              <a:t>” (vocalizzi, espressioni del volto, e movimento delle mani)</a:t>
            </a:r>
          </a:p>
          <a:p>
            <a:pPr algn="just"/>
            <a:r>
              <a:rPr lang="it-IT" sz="2400" dirty="0" smtClean="0"/>
              <a:t>Alla fine del primo anno il bambino comprende le intenzioni del partner in riferimento ad un oggetto esterno e si coordina con lui. </a:t>
            </a:r>
            <a:endParaRPr lang="it-IT" sz="2400" dirty="0"/>
          </a:p>
          <a:p>
            <a:pPr marL="0" indent="0" algn="just">
              <a:buNone/>
            </a:pPr>
            <a:r>
              <a:rPr lang="it-IT" sz="2400" b="1" i="1" dirty="0" smtClean="0"/>
              <a:t>Il </a:t>
            </a:r>
            <a:r>
              <a:rPr lang="it-IT" sz="2400" b="1" i="1" dirty="0"/>
              <a:t>"rispecchiamento intuitivo" nell'imitazione </a:t>
            </a:r>
            <a:r>
              <a:rPr lang="it-IT" sz="2400" b="1" i="1" dirty="0" smtClean="0"/>
              <a:t>neonatale </a:t>
            </a:r>
          </a:p>
          <a:p>
            <a:pPr algn="just"/>
            <a:r>
              <a:rPr lang="it-IT" sz="2400" dirty="0" smtClean="0"/>
              <a:t>imitazione</a:t>
            </a:r>
            <a:r>
              <a:rPr lang="it-IT" sz="2400" dirty="0"/>
              <a:t> </a:t>
            </a:r>
            <a:r>
              <a:rPr lang="it-IT" sz="2400" dirty="0" smtClean="0"/>
              <a:t>è la </a:t>
            </a:r>
            <a:r>
              <a:rPr lang="it-IT" sz="2400" dirty="0"/>
              <a:t>prova </a:t>
            </a:r>
            <a:r>
              <a:rPr lang="it-IT" sz="2400" dirty="0" smtClean="0"/>
              <a:t>convincente </a:t>
            </a:r>
            <a:r>
              <a:rPr lang="it-IT" sz="2400" dirty="0"/>
              <a:t>di questa capacità di "rispecchiamento" </a:t>
            </a:r>
            <a:endParaRPr lang="it-IT" sz="2400" dirty="0" smtClean="0"/>
          </a:p>
          <a:p>
            <a:pPr marL="0" indent="0" algn="just">
              <a:buNone/>
            </a:pPr>
            <a:r>
              <a:rPr lang="it-IT" sz="2400" dirty="0" smtClean="0"/>
              <a:t>Comunicazione </a:t>
            </a:r>
            <a:r>
              <a:rPr lang="it-IT" sz="2400" dirty="0" err="1" smtClean="0"/>
              <a:t>intersoggettiva→il</a:t>
            </a:r>
            <a:r>
              <a:rPr lang="it-IT" sz="2400" dirty="0" smtClean="0"/>
              <a:t> bambino cerca di stimolare la conversazione </a:t>
            </a:r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74026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2400" y="110837"/>
            <a:ext cx="11831781" cy="67471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 smtClean="0"/>
              <a:t>Le relazioni integrate implicano interesse del bambino per le valutazioni degli altri rispetto agli oggetti.</a:t>
            </a:r>
          </a:p>
          <a:p>
            <a:pPr marL="0" indent="0" algn="just">
              <a:buNone/>
            </a:pPr>
            <a:r>
              <a:rPr lang="it-IT" sz="2400" dirty="0" smtClean="0"/>
              <a:t>Es sperimento del baratro visivo </a:t>
            </a:r>
          </a:p>
          <a:p>
            <a:pPr marL="0" indent="0" algn="just">
              <a:buNone/>
            </a:pPr>
            <a:r>
              <a:rPr lang="it-IT" sz="2400" dirty="0" smtClean="0"/>
              <a:t>Specialmente le situazioni ambigue </a:t>
            </a:r>
          </a:p>
          <a:p>
            <a:pPr marL="0" indent="0" algn="just">
              <a:buNone/>
            </a:pPr>
            <a:r>
              <a:rPr lang="it-IT" sz="2400" dirty="0" smtClean="0"/>
              <a:t>Comportamento di riferimento emotivo, il bambino guarda la madre, fa si che faccia proprie le valutazioni dell’adulto rispetto al mondo circostante. </a:t>
            </a:r>
            <a:endParaRPr lang="it-IT" sz="2400" dirty="0"/>
          </a:p>
        </p:txBody>
      </p:sp>
      <p:cxnSp>
        <p:nvCxnSpPr>
          <p:cNvPr id="4" name="Connettore 2 3"/>
          <p:cNvCxnSpPr/>
          <p:nvPr/>
        </p:nvCxnSpPr>
        <p:spPr>
          <a:xfrm flipH="1">
            <a:off x="2022764" y="678873"/>
            <a:ext cx="13854" cy="88669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91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2400" y="110837"/>
            <a:ext cx="11831781" cy="67471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400" b="1" i="1" dirty="0" smtClean="0"/>
              <a:t>Comportamento del bambino in un’interazione disfunzionale</a:t>
            </a:r>
          </a:p>
          <a:p>
            <a:pPr marL="0" indent="0">
              <a:buNone/>
            </a:pPr>
            <a:r>
              <a:rPr lang="it-IT" sz="2400" dirty="0" err="1">
                <a:solidFill>
                  <a:srgbClr val="92D050"/>
                </a:solidFill>
              </a:rPr>
              <a:t>https</a:t>
            </a:r>
            <a:r>
              <a:rPr lang="it-IT" sz="2400" dirty="0">
                <a:solidFill>
                  <a:srgbClr val="92D050"/>
                </a:solidFill>
              </a:rPr>
              <a:t>://</a:t>
            </a:r>
            <a:r>
              <a:rPr lang="it-IT" sz="2400" dirty="0" err="1">
                <a:solidFill>
                  <a:srgbClr val="92D050"/>
                </a:solidFill>
              </a:rPr>
              <a:t>www.youtube.com</a:t>
            </a:r>
            <a:r>
              <a:rPr lang="it-IT" sz="2400" dirty="0">
                <a:solidFill>
                  <a:srgbClr val="92D050"/>
                </a:solidFill>
              </a:rPr>
              <a:t>/</a:t>
            </a:r>
            <a:r>
              <a:rPr lang="it-IT" sz="2400" dirty="0" err="1">
                <a:solidFill>
                  <a:srgbClr val="92D050"/>
                </a:solidFill>
              </a:rPr>
              <a:t>watch?v</a:t>
            </a:r>
            <a:r>
              <a:rPr lang="it-IT" sz="2400" dirty="0">
                <a:solidFill>
                  <a:srgbClr val="92D050"/>
                </a:solidFill>
              </a:rPr>
              <a:t>=apzXGEbZht0</a:t>
            </a:r>
          </a:p>
          <a:p>
            <a:pPr marL="0" indent="0">
              <a:buNone/>
            </a:pPr>
            <a:r>
              <a:rPr lang="it-IT" sz="2400" dirty="0" smtClean="0"/>
              <a:t>Paradigmi sperimentali come quello di </a:t>
            </a:r>
            <a:r>
              <a:rPr lang="it-IT" sz="2400" dirty="0" err="1" smtClean="0"/>
              <a:t>Tronick</a:t>
            </a:r>
            <a:r>
              <a:rPr lang="it-IT" sz="2400" dirty="0" smtClean="0"/>
              <a:t> hanno messo in evidenza l’aspetto diadico dell’interazione </a:t>
            </a:r>
          </a:p>
          <a:p>
            <a:pPr marL="0" indent="0">
              <a:buNone/>
            </a:pPr>
            <a:r>
              <a:rPr lang="it-IT" sz="2400" dirty="0" smtClean="0"/>
              <a:t>Bambino tra le 6 e le 12 settimane </a:t>
            </a:r>
          </a:p>
          <a:p>
            <a:pPr marL="0" indent="0">
              <a:buNone/>
            </a:pPr>
            <a:r>
              <a:rPr lang="it-IT" sz="2400" dirty="0" smtClean="0"/>
              <a:t>Procedura:</a:t>
            </a:r>
          </a:p>
          <a:p>
            <a:pPr marL="0" indent="0">
              <a:buNone/>
            </a:pPr>
            <a:r>
              <a:rPr lang="it-IT" sz="2400" dirty="0" smtClean="0"/>
              <a:t>Ricercatori hanno introdotto alterazioni nella normale interazione faccia a faccia madre-</a:t>
            </a:r>
            <a:r>
              <a:rPr lang="it-IT" sz="2400" dirty="0" err="1" smtClean="0"/>
              <a:t>babino</a:t>
            </a:r>
            <a:endParaRPr lang="it-IT" sz="2400" dirty="0" smtClean="0"/>
          </a:p>
          <a:p>
            <a:pPr marL="0" indent="0">
              <a:buNone/>
            </a:pPr>
            <a:r>
              <a:rPr lang="it-IT" sz="2400" dirty="0" smtClean="0"/>
              <a:t>Hanno chiesto alla madre di mantenere il volto inespressivo “rompendo” l’interazione con il figlio. </a:t>
            </a:r>
          </a:p>
          <a:p>
            <a:r>
              <a:rPr lang="it-IT" sz="2400" dirty="0" smtClean="0"/>
              <a:t>I bambini mostravano un marcato disagio:</a:t>
            </a:r>
          </a:p>
          <a:p>
            <a:pPr lvl="1"/>
            <a:r>
              <a:rPr lang="it-IT" sz="2200" dirty="0" smtClean="0"/>
              <a:t>Una prima manifestazione di protesta (espressione accigliata, muove le braccia, vocalizza) </a:t>
            </a:r>
          </a:p>
          <a:p>
            <a:pPr lvl="1"/>
            <a:r>
              <a:rPr lang="it-IT" sz="2200" dirty="0" smtClean="0"/>
              <a:t>Successivamente il bambino interrompe i tentativi e si ritrae solo su di sé</a:t>
            </a:r>
          </a:p>
          <a:p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177909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2400" y="110837"/>
            <a:ext cx="11831781" cy="67471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 smtClean="0"/>
              <a:t>Variazioni sul paradigma</a:t>
            </a:r>
          </a:p>
          <a:p>
            <a:pPr algn="just">
              <a:buFont typeface="Wingdings" charset="2"/>
              <a:buChar char="ü"/>
            </a:pPr>
            <a:r>
              <a:rPr lang="it-IT" sz="2400" dirty="0" smtClean="0"/>
              <a:t>Se la madre invece di mantenere semplicemente il volto immobile interrompe la comunicazione rivolgendosi ad un altro il bambino non mostra disagio né si ritrae. Guarda la madre e a persona con cui i intrattiene la madre</a:t>
            </a:r>
          </a:p>
          <a:p>
            <a:pPr algn="just">
              <a:buFont typeface="Wingdings" charset="2"/>
              <a:buChar char="ü"/>
            </a:pPr>
            <a:r>
              <a:rPr lang="it-IT" sz="2400" dirty="0" smtClean="0"/>
              <a:t>Mostrando al bambino le immagini della madre nell’interazione faccia a faccia attraverso un monitor, quando le risposte erano in differita bambino mostrava disagio fino all’</a:t>
            </a:r>
            <a:r>
              <a:rPr lang="it-IT" sz="2400" dirty="0" err="1" smtClean="0"/>
              <a:t>evitamento</a:t>
            </a:r>
            <a:r>
              <a:rPr lang="it-IT" sz="2400" dirty="0" smtClean="0"/>
              <a:t>. </a:t>
            </a:r>
          </a:p>
          <a:p>
            <a:pPr marL="0" indent="0" algn="just">
              <a:buNone/>
            </a:pPr>
            <a:r>
              <a:rPr lang="it-IT" sz="2400" dirty="0" smtClean="0"/>
              <a:t>Conclusioni:</a:t>
            </a:r>
          </a:p>
          <a:p>
            <a:pPr algn="just">
              <a:buFont typeface="Wingdings" charset="2"/>
              <a:buChar char="v"/>
            </a:pPr>
            <a:r>
              <a:rPr lang="it-IT" sz="2400" dirty="0" smtClean="0"/>
              <a:t>Già a partire dalle prime settimane di vita bambini sono sensibili alla qualità della comunicazione dell’adulto. </a:t>
            </a:r>
          </a:p>
          <a:p>
            <a:pPr algn="just">
              <a:buFont typeface="Wingdings" charset="2"/>
              <a:buChar char="v"/>
            </a:pPr>
            <a:r>
              <a:rPr lang="it-IT" sz="2400" dirty="0" smtClean="0"/>
              <a:t>Bambino è già in grado di processare differenti parametri dell’interazione (distinzione tra volto inespressivo e indisponibilità)</a:t>
            </a:r>
          </a:p>
          <a:p>
            <a:pPr algn="just">
              <a:buFont typeface="Wingdings" charset="2"/>
              <a:buChar char="v"/>
            </a:pPr>
            <a:r>
              <a:rPr lang="it-IT" sz="2400" dirty="0" smtClean="0"/>
              <a:t>Emotività del bambino è determinata dal coinvolgimento reciproco 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67357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2400" y="110837"/>
            <a:ext cx="11831781" cy="67471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400" b="1" dirty="0"/>
              <a:t>Edward </a:t>
            </a:r>
            <a:r>
              <a:rPr lang="it-IT" sz="2400" b="1" dirty="0" err="1"/>
              <a:t>Tronick</a:t>
            </a:r>
            <a:r>
              <a:rPr lang="it-IT" sz="2400" b="1" dirty="0"/>
              <a:t> </a:t>
            </a:r>
            <a:endParaRPr lang="it-IT" sz="2400" dirty="0"/>
          </a:p>
          <a:p>
            <a:pPr algn="just"/>
            <a:r>
              <a:rPr lang="it-IT" sz="2400" u="sng" dirty="0"/>
              <a:t>l'esperienza intersoggettiva </a:t>
            </a:r>
            <a:r>
              <a:rPr lang="it-IT" sz="2400" dirty="0"/>
              <a:t>infantile </a:t>
            </a:r>
            <a:r>
              <a:rPr lang="it-IT" sz="2400" dirty="0" smtClean="0"/>
              <a:t>coincide </a:t>
            </a:r>
            <a:r>
              <a:rPr lang="it-IT" sz="2400" dirty="0"/>
              <a:t>con stati di connessione affettiva che il lattante è </a:t>
            </a:r>
            <a:r>
              <a:rPr lang="it-IT" sz="2400" dirty="0" smtClean="0"/>
              <a:t>sperimenta durante </a:t>
            </a:r>
            <a:r>
              <a:rPr lang="it-IT" sz="2400" dirty="0"/>
              <a:t>la comunicazione </a:t>
            </a:r>
            <a:r>
              <a:rPr lang="it-IT" sz="2400" dirty="0" smtClean="0"/>
              <a:t>faccia a faccia </a:t>
            </a:r>
            <a:r>
              <a:rPr lang="it-IT" sz="2400" dirty="0"/>
              <a:t>con la </a:t>
            </a:r>
            <a:r>
              <a:rPr lang="it-IT" sz="2400" dirty="0" smtClean="0"/>
              <a:t>madre.</a:t>
            </a:r>
            <a:endParaRPr lang="it-IT" sz="2400" dirty="0"/>
          </a:p>
          <a:p>
            <a:pPr marL="0" indent="0" algn="just">
              <a:buNone/>
            </a:pPr>
            <a:r>
              <a:rPr lang="it-IT" sz="2400" dirty="0" smtClean="0"/>
              <a:t>Si sviluppa </a:t>
            </a:r>
            <a:r>
              <a:rPr lang="it-IT" sz="2400" dirty="0"/>
              <a:t>come mutua regolazione degli stati </a:t>
            </a:r>
            <a:r>
              <a:rPr lang="it-IT" sz="2400" dirty="0" smtClean="0"/>
              <a:t>affettivi </a:t>
            </a:r>
            <a:r>
              <a:rPr lang="it-IT" sz="2400" dirty="0"/>
              <a:t>dei partner coinvolti in un processo di comunicazione </a:t>
            </a:r>
          </a:p>
          <a:p>
            <a:pPr marL="0" indent="0" algn="just">
              <a:buNone/>
            </a:pPr>
            <a:r>
              <a:rPr lang="it-IT" sz="2400" dirty="0"/>
              <a:t>"stati diadici di coscienza" che </a:t>
            </a:r>
            <a:r>
              <a:rPr lang="it-IT" sz="2400" dirty="0" smtClean="0"/>
              <a:t>contribuiscono </a:t>
            </a:r>
            <a:r>
              <a:rPr lang="it-IT" sz="2400" dirty="0"/>
              <a:t>a espandere a livelli di maggiore </a:t>
            </a:r>
            <a:r>
              <a:rPr lang="it-IT" sz="2400" dirty="0" err="1"/>
              <a:t>complessita</a:t>
            </a:r>
            <a:r>
              <a:rPr lang="it-IT" sz="2400" dirty="0"/>
              <a:t>̀ l'organizzazione degli stati mentali del lattante. </a:t>
            </a:r>
          </a:p>
          <a:p>
            <a:pPr algn="just">
              <a:buFont typeface="Wingdings" charset="2"/>
              <a:buChar char="Ø"/>
            </a:pPr>
            <a:r>
              <a:rPr lang="it-IT" sz="2400" b="1" i="1" dirty="0" smtClean="0"/>
              <a:t>Quali sono i requisiti dell’esperienza intersoggettiva nella comunicazione</a:t>
            </a:r>
          </a:p>
          <a:p>
            <a:pPr lvl="2" algn="just">
              <a:buFont typeface="Wingdings" charset="2"/>
              <a:buChar char="ü"/>
            </a:pPr>
            <a:r>
              <a:rPr lang="it-IT" sz="2200" dirty="0" smtClean="0"/>
              <a:t>I messaggi sono regolatori: si riferiscono allo stato dell’interazione in corso </a:t>
            </a:r>
          </a:p>
          <a:p>
            <a:pPr lvl="2" algn="just">
              <a:buFont typeface="Wingdings" charset="2"/>
              <a:buChar char="ü"/>
            </a:pPr>
            <a:r>
              <a:rPr lang="it-IT" sz="2200" dirty="0" smtClean="0"/>
              <a:t>Per essere intersoggettiva la comunicazione deve essere un processo regolato in modo congiunto </a:t>
            </a:r>
          </a:p>
          <a:p>
            <a:pPr marL="0" indent="0" algn="just">
              <a:buNone/>
            </a:pPr>
            <a:r>
              <a:rPr lang="it-IT" sz="2000" i="1" dirty="0" smtClean="0">
                <a:solidFill>
                  <a:schemeClr val="bg2"/>
                </a:solidFill>
              </a:rPr>
              <a:t>È necessario che </a:t>
            </a:r>
            <a:r>
              <a:rPr lang="it-IT" sz="2000" i="1" dirty="0">
                <a:solidFill>
                  <a:schemeClr val="bg2"/>
                </a:solidFill>
              </a:rPr>
              <a:t>entrambi i partner condividano il significato dei comportamenti espressivi manifestati, che condividano una sintassi che governa i loro scambi di messaggi e, infine, condividano l'intenzione di coinvolgersi nello scambio reciproco. </a:t>
            </a:r>
          </a:p>
          <a:p>
            <a:pPr marL="0" indent="0" algn="just">
              <a:buNone/>
            </a:pPr>
            <a:endParaRPr lang="it-IT" sz="2400" dirty="0"/>
          </a:p>
        </p:txBody>
      </p:sp>
      <p:cxnSp>
        <p:nvCxnSpPr>
          <p:cNvPr id="4" name="Connettore 2 3"/>
          <p:cNvCxnSpPr/>
          <p:nvPr/>
        </p:nvCxnSpPr>
        <p:spPr>
          <a:xfrm>
            <a:off x="1856509" y="983673"/>
            <a:ext cx="0" cy="62345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llout con freccia in giù 5"/>
          <p:cNvSpPr/>
          <p:nvPr/>
        </p:nvSpPr>
        <p:spPr>
          <a:xfrm>
            <a:off x="2403764" y="1510145"/>
            <a:ext cx="2313709" cy="886691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41284"/>
            </a:avLst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594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2400" y="110837"/>
            <a:ext cx="11831781" cy="67471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 smtClean="0"/>
              <a:t>Lo studio delle competenze attraverso microanalisi delle comunicazioni faccia a faccia md-bambino</a:t>
            </a:r>
          </a:p>
          <a:p>
            <a:pPr algn="just"/>
            <a:r>
              <a:rPr lang="it-IT" sz="2400" dirty="0"/>
              <a:t>La procedura utilizzata prevede la </a:t>
            </a:r>
            <a:r>
              <a:rPr lang="it-IT" sz="2400" dirty="0" smtClean="0"/>
              <a:t>combinazione </a:t>
            </a:r>
            <a:r>
              <a:rPr lang="it-IT" sz="2400" dirty="0"/>
              <a:t>delle molteplici </a:t>
            </a:r>
            <a:r>
              <a:rPr lang="it-IT" sz="2400" dirty="0" err="1"/>
              <a:t>modalita</a:t>
            </a:r>
            <a:r>
              <a:rPr lang="it-IT" sz="2400" dirty="0"/>
              <a:t>̀ espressive di ciascuno dei due partner in un numero limitato di </a:t>
            </a:r>
            <a:r>
              <a:rPr lang="it-IT" sz="2400" dirty="0" smtClean="0"/>
              <a:t>stati.</a:t>
            </a:r>
          </a:p>
          <a:p>
            <a:pPr algn="just"/>
            <a:r>
              <a:rPr lang="it-IT" sz="2400" dirty="0" smtClean="0"/>
              <a:t>Sono individuati tre stati espressi dalla comunicazione:</a:t>
            </a:r>
          </a:p>
          <a:p>
            <a:pPr lvl="1" algn="just"/>
            <a:r>
              <a:rPr lang="it-IT" sz="2400" dirty="0"/>
              <a:t>possono coincidere </a:t>
            </a:r>
            <a:r>
              <a:rPr lang="it-IT" sz="2400" i="1" dirty="0"/>
              <a:t>(Match), </a:t>
            </a:r>
            <a:endParaRPr lang="it-IT" sz="2400" i="1" dirty="0" smtClean="0"/>
          </a:p>
          <a:p>
            <a:pPr lvl="1" algn="just"/>
            <a:r>
              <a:rPr lang="it-IT" sz="2400" dirty="0" smtClean="0"/>
              <a:t>essere </a:t>
            </a:r>
            <a:r>
              <a:rPr lang="it-IT" sz="2400" dirty="0"/>
              <a:t>relativamente vicini </a:t>
            </a:r>
            <a:r>
              <a:rPr lang="it-IT" sz="2400" i="1" dirty="0"/>
              <a:t>(</a:t>
            </a:r>
            <a:r>
              <a:rPr lang="it-IT" sz="2400" i="1" dirty="0" err="1"/>
              <a:t>Conjoint</a:t>
            </a:r>
            <a:r>
              <a:rPr lang="it-IT" sz="2400" i="1" dirty="0" smtClean="0"/>
              <a:t>)</a:t>
            </a:r>
            <a:r>
              <a:rPr lang="it-IT" sz="2400" dirty="0" smtClean="0"/>
              <a:t>, </a:t>
            </a:r>
          </a:p>
          <a:p>
            <a:pPr lvl="1" algn="just"/>
            <a:r>
              <a:rPr lang="it-IT" sz="2400" dirty="0" smtClean="0"/>
              <a:t>al </a:t>
            </a:r>
            <a:r>
              <a:rPr lang="it-IT" sz="2400" dirty="0"/>
              <a:t>contrario, lontani </a:t>
            </a:r>
            <a:r>
              <a:rPr lang="it-IT" sz="2400" i="1" dirty="0"/>
              <a:t>(</a:t>
            </a:r>
            <a:r>
              <a:rPr lang="it-IT" sz="2400" i="1" dirty="0" err="1" smtClean="0"/>
              <a:t>Disjoint</a:t>
            </a:r>
            <a:r>
              <a:rPr lang="it-IT" sz="2400" i="1" dirty="0" smtClean="0"/>
              <a:t>)</a:t>
            </a:r>
          </a:p>
          <a:p>
            <a:pPr marL="0" indent="0" algn="just">
              <a:buNone/>
            </a:pPr>
            <a:r>
              <a:rPr lang="it-IT" sz="2400" dirty="0" smtClean="0"/>
              <a:t>A 3 </a:t>
            </a:r>
            <a:r>
              <a:rPr lang="it-IT" sz="2400" dirty="0"/>
              <a:t>mesi il lattante è in possesso di </a:t>
            </a:r>
            <a:r>
              <a:rPr lang="it-IT" sz="2400" dirty="0" err="1"/>
              <a:t>modalita</a:t>
            </a:r>
            <a:r>
              <a:rPr lang="it-IT" sz="2400" dirty="0"/>
              <a:t>̀ espressive </a:t>
            </a:r>
            <a:r>
              <a:rPr lang="it-IT" sz="2400" dirty="0" smtClean="0"/>
              <a:t>che</a:t>
            </a:r>
            <a:r>
              <a:rPr lang="it-IT" sz="2400" dirty="0"/>
              <a:t>, veicolando chiare richieste di interruzione, cambiamento o continuazione </a:t>
            </a:r>
            <a:r>
              <a:rPr lang="it-IT" sz="2400" dirty="0" smtClean="0"/>
              <a:t>dell'</a:t>
            </a:r>
            <a:r>
              <a:rPr lang="it-IT" sz="2400" dirty="0" err="1" smtClean="0"/>
              <a:t>attivita</a:t>
            </a:r>
            <a:r>
              <a:rPr lang="it-IT" sz="2400" dirty="0" smtClean="0"/>
              <a:t>̀ </a:t>
            </a:r>
            <a:r>
              <a:rPr lang="it-IT" sz="2400" dirty="0"/>
              <a:t>in corso, sono utilizzate dal piccolo per regolare </a:t>
            </a:r>
            <a:r>
              <a:rPr lang="it-IT" sz="2400" dirty="0" smtClean="0"/>
              <a:t>l'interazione</a:t>
            </a:r>
            <a:r>
              <a:rPr lang="it-IT" sz="2400" dirty="0"/>
              <a:t>. </a:t>
            </a:r>
            <a:endParaRPr lang="it-IT" sz="2400" dirty="0" smtClean="0"/>
          </a:p>
          <a:p>
            <a:pPr algn="just"/>
            <a:r>
              <a:rPr lang="it-IT" sz="2400" dirty="0" smtClean="0"/>
              <a:t>le </a:t>
            </a:r>
            <a:r>
              <a:rPr lang="it-IT" sz="2400" dirty="0"/>
              <a:t>transizioni tra diversi tipi di stati congiunti </a:t>
            </a:r>
            <a:r>
              <a:rPr lang="it-IT" sz="2400" dirty="0" smtClean="0"/>
              <a:t>riflettono </a:t>
            </a:r>
            <a:r>
              <a:rPr lang="it-IT" sz="2400" dirty="0"/>
              <a:t>un elevato grado di organizzazione e coordinazione tra la </a:t>
            </a:r>
            <a:r>
              <a:rPr lang="it-IT" sz="2400" dirty="0" smtClean="0"/>
              <a:t>madre </a:t>
            </a:r>
            <a:r>
              <a:rPr lang="it-IT" sz="2400" dirty="0"/>
              <a:t>e il lattante </a:t>
            </a:r>
            <a:endParaRPr lang="it-IT" sz="2400" dirty="0" smtClean="0"/>
          </a:p>
          <a:p>
            <a:pPr algn="just"/>
            <a:r>
              <a:rPr lang="it-IT" sz="2400" dirty="0" smtClean="0"/>
              <a:t>Passaggio tra stati opposto avviene sempre attraverso uno stato intermedio </a:t>
            </a:r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endParaRPr lang="it-IT" sz="2600" dirty="0"/>
          </a:p>
          <a:p>
            <a:pPr lvl="1" algn="just"/>
            <a:endParaRPr lang="it-IT" sz="2200" dirty="0"/>
          </a:p>
          <a:p>
            <a:pPr algn="just"/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99986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2400" y="110837"/>
            <a:ext cx="11831781" cy="67471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 smtClean="0"/>
              <a:t>I cambiamenti messi in atto dai due partner non sono casuali: </a:t>
            </a:r>
            <a:r>
              <a:rPr lang="it-IT" sz="2400" dirty="0"/>
              <a:t>le transizioni di riparazione </a:t>
            </a:r>
            <a:r>
              <a:rPr lang="it-IT" sz="2400" i="1" dirty="0"/>
              <a:t>(</a:t>
            </a:r>
            <a:r>
              <a:rPr lang="it-IT" sz="2400" i="1" dirty="0" err="1"/>
              <a:t>Adjust</a:t>
            </a:r>
            <a:r>
              <a:rPr lang="it-IT" sz="2400" i="1" dirty="0"/>
              <a:t>) </a:t>
            </a:r>
            <a:r>
              <a:rPr lang="it-IT" sz="2400" dirty="0"/>
              <a:t>da uno stato di mancata </a:t>
            </a:r>
            <a:r>
              <a:rPr lang="it-IT" sz="2400" dirty="0" smtClean="0"/>
              <a:t>coordinazione </a:t>
            </a:r>
            <a:r>
              <a:rPr lang="it-IT" sz="2400" i="1" dirty="0"/>
              <a:t>(</a:t>
            </a:r>
            <a:r>
              <a:rPr lang="it-IT" sz="2400" i="1" dirty="0" err="1"/>
              <a:t>Disjoint</a:t>
            </a:r>
            <a:r>
              <a:rPr lang="it-IT" sz="2400" i="1" dirty="0"/>
              <a:t>) </a:t>
            </a:r>
            <a:r>
              <a:rPr lang="it-IT" sz="2400" dirty="0"/>
              <a:t>a uno stato di sintonia </a:t>
            </a:r>
            <a:r>
              <a:rPr lang="it-IT" sz="2400" i="1" dirty="0"/>
              <a:t>(Match) </a:t>
            </a:r>
            <a:r>
              <a:rPr lang="it-IT" sz="2400" dirty="0"/>
              <a:t>entrambi i partner tendono a cambiare comportamento </a:t>
            </a:r>
            <a:r>
              <a:rPr lang="it-IT" sz="2400" dirty="0" smtClean="0"/>
              <a:t>simultaneamente. </a:t>
            </a:r>
          </a:p>
          <a:p>
            <a:pPr algn="just">
              <a:buFont typeface="Courier New" charset="0"/>
              <a:buChar char="o"/>
            </a:pPr>
            <a:r>
              <a:rPr lang="it-IT" sz="2400" i="1" dirty="0" smtClean="0"/>
              <a:t>Madre e bambino condividono l’ intenzione </a:t>
            </a:r>
            <a:r>
              <a:rPr lang="it-IT" sz="2400" i="1" dirty="0"/>
              <a:t>di coinvolgersi con l'obiettivo di raggiungere stati di </a:t>
            </a:r>
            <a:r>
              <a:rPr lang="it-IT" sz="2400" i="1" dirty="0" smtClean="0"/>
              <a:t>sintonia.</a:t>
            </a:r>
          </a:p>
          <a:p>
            <a:pPr marL="0" indent="0" algn="just">
              <a:buNone/>
            </a:pPr>
            <a:r>
              <a:rPr lang="it-IT" sz="2400" dirty="0"/>
              <a:t>	</a:t>
            </a:r>
            <a:r>
              <a:rPr lang="it-IT" sz="2400" dirty="0" smtClean="0"/>
              <a:t>↓</a:t>
            </a:r>
          </a:p>
          <a:p>
            <a:pPr marL="0" indent="0" algn="just">
              <a:buNone/>
            </a:pPr>
            <a:r>
              <a:rPr lang="it-IT" sz="2400" dirty="0" smtClean="0"/>
              <a:t>Ipotesi supportata proprio dal paradigma dello “</a:t>
            </a:r>
            <a:r>
              <a:rPr lang="it-IT" sz="2400" dirty="0" err="1" smtClean="0"/>
              <a:t>still</a:t>
            </a:r>
            <a:r>
              <a:rPr lang="it-IT" sz="2400" dirty="0" smtClean="0"/>
              <a:t> face”: perturbazioni della comunicazione attivano tutta una serie di tentativi da parte del bambino di ristabilire la comunicazione </a:t>
            </a:r>
            <a:endParaRPr lang="it-IT" sz="2400" dirty="0"/>
          </a:p>
          <a:p>
            <a:pPr marL="0" indent="0" algn="just">
              <a:buNone/>
            </a:pPr>
            <a:r>
              <a:rPr lang="it-IT" sz="2400" b="1" dirty="0" smtClean="0"/>
              <a:t>T. →intersoggettività è processo di mutua regolazione </a:t>
            </a:r>
          </a:p>
          <a:p>
            <a:pPr marL="0" indent="0" algn="just">
              <a:buNone/>
            </a:pPr>
            <a:r>
              <a:rPr lang="it-IT" sz="2400" dirty="0" smtClean="0"/>
              <a:t>Md e bambino fanno parte di un sistema di comunicazione affettiva: </a:t>
            </a:r>
            <a:r>
              <a:rPr lang="it-IT" sz="2400" i="1" dirty="0"/>
              <a:t>le reazioni emotive e </a:t>
            </a:r>
            <a:r>
              <a:rPr lang="it-IT" sz="2400" i="1" dirty="0" smtClean="0"/>
              <a:t>l'esperienza </a:t>
            </a:r>
            <a:r>
              <a:rPr lang="it-IT" sz="2400" i="1" dirty="0"/>
              <a:t>affettiva del lattante sono determinate dall'espressione affettiva del </a:t>
            </a:r>
            <a:r>
              <a:rPr lang="it-IT" sz="2400" i="1" dirty="0" err="1"/>
              <a:t>caregiver</a:t>
            </a:r>
            <a:r>
              <a:rPr lang="it-IT" sz="2400" i="1" dirty="0"/>
              <a:t> e dalla comprensione implicita di tale espressione da parte del lattante, e viceversa, l'esperienza emotiva e il comportamento del </a:t>
            </a:r>
            <a:r>
              <a:rPr lang="it-IT" sz="2400" i="1" dirty="0" err="1"/>
              <a:t>caregiver</a:t>
            </a:r>
            <a:r>
              <a:rPr lang="it-IT" sz="2400" i="1" dirty="0"/>
              <a:t> sono determinati dalla comunicazione affettiva del lattante. </a:t>
            </a:r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40639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2400" y="110837"/>
            <a:ext cx="11831781" cy="67471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 err="1" smtClean="0"/>
              <a:t>Hp</a:t>
            </a:r>
            <a:r>
              <a:rPr lang="it-IT" sz="2400" dirty="0" smtClean="0"/>
              <a:t>: raggiungimento di stati di connessione comunicativa sono fondamentali </a:t>
            </a:r>
            <a:r>
              <a:rPr lang="it-IT" sz="2400" dirty="0"/>
              <a:t>p</a:t>
            </a:r>
            <a:r>
              <a:rPr lang="it-IT" sz="2400" dirty="0" smtClean="0"/>
              <a:t>er lo sviluppo de bambino</a:t>
            </a:r>
          </a:p>
          <a:p>
            <a:pPr algn="just"/>
            <a:r>
              <a:rPr lang="it-IT" sz="2400" dirty="0" smtClean="0"/>
              <a:t>possiedono </a:t>
            </a:r>
            <a:r>
              <a:rPr lang="it-IT" sz="2400" dirty="0"/>
              <a:t>il potenziale per espandere </a:t>
            </a:r>
            <a:r>
              <a:rPr lang="it-IT" sz="2400" dirty="0" err="1"/>
              <a:t>cio</a:t>
            </a:r>
            <a:r>
              <a:rPr lang="it-IT" sz="2400" dirty="0"/>
              <a:t>̀ che egli chiama "stati di </a:t>
            </a:r>
            <a:r>
              <a:rPr lang="it-IT" sz="2400" dirty="0" smtClean="0"/>
              <a:t>coscienza</a:t>
            </a:r>
            <a:r>
              <a:rPr lang="it-IT" sz="2400" dirty="0"/>
              <a:t>" del soggetto a un livello di maggiore </a:t>
            </a:r>
            <a:r>
              <a:rPr lang="it-IT" sz="2400" dirty="0" err="1"/>
              <a:t>complessita</a:t>
            </a:r>
            <a:r>
              <a:rPr lang="it-IT" sz="2400" dirty="0"/>
              <a:t>̀. </a:t>
            </a:r>
          </a:p>
          <a:p>
            <a:pPr marL="0" indent="0" algn="just">
              <a:buNone/>
            </a:pPr>
            <a:r>
              <a:rPr lang="it-IT" sz="2400" dirty="0" smtClean="0"/>
              <a:t>				↓</a:t>
            </a:r>
          </a:p>
          <a:p>
            <a:pPr marL="0" indent="0" algn="just">
              <a:buNone/>
            </a:pPr>
            <a:r>
              <a:rPr lang="it-IT" sz="2400" dirty="0" smtClean="0"/>
              <a:t>	Riferimento a teoria dei sistemi complessi </a:t>
            </a:r>
          </a:p>
          <a:p>
            <a:pPr marL="0" indent="0" algn="just">
              <a:buNone/>
            </a:pPr>
            <a:r>
              <a:rPr lang="it-IT" sz="2400" dirty="0"/>
              <a:t>Il modello assume che gli esseri umani, come sistemi </a:t>
            </a:r>
            <a:r>
              <a:rPr lang="it-IT" sz="2400" dirty="0" smtClean="0"/>
              <a:t>psicobiologici </a:t>
            </a:r>
            <a:r>
              <a:rPr lang="it-IT" sz="2400" dirty="0"/>
              <a:t>aperti e complessi, devono incorporare energia (informazioni </a:t>
            </a:r>
            <a:r>
              <a:rPr lang="it-IT" sz="2400" dirty="0" smtClean="0"/>
              <a:t>significative</a:t>
            </a:r>
            <a:r>
              <a:rPr lang="it-IT" sz="2400" dirty="0"/>
              <a:t>) dall'ambiente per mantenere e incrementare il loro livello di organizzazione e </a:t>
            </a:r>
            <a:r>
              <a:rPr lang="it-IT" sz="2400" dirty="0" err="1" smtClean="0"/>
              <a:t>complessita</a:t>
            </a:r>
            <a:r>
              <a:rPr lang="it-IT" sz="2400" dirty="0" smtClean="0"/>
              <a:t>̀.  </a:t>
            </a:r>
          </a:p>
          <a:p>
            <a:pPr marL="0" indent="0" algn="just">
              <a:buNone/>
            </a:pPr>
            <a:r>
              <a:rPr lang="it-IT" sz="2400" dirty="0"/>
              <a:t>Per esempio, gli stati di coscienza dei neonati e dei lattanti sono integrazioni psicobiologiche di affetti, azioni ed </a:t>
            </a:r>
            <a:r>
              <a:rPr lang="it-IT" sz="2400" dirty="0" smtClean="0"/>
              <a:t>esperienza.</a:t>
            </a:r>
          </a:p>
          <a:p>
            <a:pPr marL="0" indent="0" algn="just">
              <a:buNone/>
            </a:pPr>
            <a:r>
              <a:rPr lang="it-IT" sz="2400" dirty="0" smtClean="0"/>
              <a:t>(Stato di coscienza di veglia di un neonato) un'integrazione </a:t>
            </a:r>
            <a:r>
              <a:rPr lang="it-IT" sz="2400" dirty="0"/>
              <a:t>dei ritmi circadiani degli stati di sonno e di veglia, del processo cerebrale di elaborazione dell'input </a:t>
            </a:r>
            <a:r>
              <a:rPr lang="it-IT" sz="2400" dirty="0" smtClean="0"/>
              <a:t>visivo </a:t>
            </a:r>
            <a:r>
              <a:rPr lang="it-IT" sz="2400" dirty="0"/>
              <a:t>e dell'</a:t>
            </a:r>
            <a:r>
              <a:rPr lang="it-IT" sz="2400" dirty="0" err="1"/>
              <a:t>attivita</a:t>
            </a:r>
            <a:r>
              <a:rPr lang="it-IT" sz="2400" dirty="0"/>
              <a:t>̀ percettiva di esplorazione visiva del mondo, che </a:t>
            </a:r>
            <a:r>
              <a:rPr lang="it-IT" sz="2400" dirty="0" smtClean="0"/>
              <a:t>permette </a:t>
            </a:r>
            <a:r>
              <a:rPr lang="it-IT" sz="2400" dirty="0"/>
              <a:t>di incorporare informazioni significative. </a:t>
            </a:r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</p:txBody>
      </p:sp>
      <p:sp>
        <p:nvSpPr>
          <p:cNvPr id="2" name="Ovale 1"/>
          <p:cNvSpPr/>
          <p:nvPr/>
        </p:nvSpPr>
        <p:spPr>
          <a:xfrm>
            <a:off x="7758546" y="886691"/>
            <a:ext cx="2479963" cy="595745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" name="Connettore 2 4"/>
          <p:cNvCxnSpPr/>
          <p:nvPr/>
        </p:nvCxnSpPr>
        <p:spPr>
          <a:xfrm flipH="1">
            <a:off x="4405745" y="1468582"/>
            <a:ext cx="4419600" cy="2701636"/>
          </a:xfrm>
          <a:prstGeom prst="straightConnector1">
            <a:avLst/>
          </a:prstGeom>
          <a:ln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900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2400" y="110837"/>
            <a:ext cx="11831781" cy="67471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/>
              <a:t>Tuttavia, la </a:t>
            </a:r>
            <a:r>
              <a:rPr lang="it-IT" sz="2400" dirty="0" err="1"/>
              <a:t>possibilita</a:t>
            </a:r>
            <a:r>
              <a:rPr lang="it-IT" sz="2400" dirty="0"/>
              <a:t>̀ di mantenere questo stato in base alle capacità di auto-organizzazione del neonato è particolarmente </a:t>
            </a:r>
            <a:r>
              <a:rPr lang="it-IT" sz="2400" dirty="0" smtClean="0"/>
              <a:t>limitata.</a:t>
            </a:r>
          </a:p>
          <a:p>
            <a:pPr marL="0" indent="0" algn="just">
              <a:buNone/>
            </a:pPr>
            <a:endParaRPr lang="it-IT" sz="2000" i="1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it-IT" sz="2000" i="1" dirty="0">
                <a:solidFill>
                  <a:schemeClr val="bg2"/>
                </a:solidFill>
              </a:rPr>
              <a:t>gli stati di coscienza sono creati da un sistema </a:t>
            </a:r>
            <a:r>
              <a:rPr lang="it-IT" sz="2000" i="1" dirty="0" err="1">
                <a:solidFill>
                  <a:schemeClr val="bg2"/>
                </a:solidFill>
              </a:rPr>
              <a:t>regolatorio</a:t>
            </a:r>
            <a:r>
              <a:rPr lang="it-IT" sz="2000" i="1" dirty="0">
                <a:solidFill>
                  <a:schemeClr val="bg2"/>
                </a:solidFill>
              </a:rPr>
              <a:t> diadico che permette di creare significato sia negli individui che tra gli individui. Quando la regolazione ha successo conduce all'emergenza di stati di </a:t>
            </a:r>
            <a:r>
              <a:rPr lang="it-IT" sz="2000" i="1" dirty="0" err="1" smtClean="0">
                <a:solidFill>
                  <a:schemeClr val="bg2"/>
                </a:solidFill>
              </a:rPr>
              <a:t>signifìcato</a:t>
            </a:r>
            <a:r>
              <a:rPr lang="it-IT" sz="2000" i="1" dirty="0" smtClean="0">
                <a:solidFill>
                  <a:schemeClr val="bg2"/>
                </a:solidFill>
              </a:rPr>
              <a:t> </a:t>
            </a:r>
            <a:r>
              <a:rPr lang="it-IT" sz="2000" i="1" dirty="0">
                <a:solidFill>
                  <a:schemeClr val="bg2"/>
                </a:solidFill>
              </a:rPr>
              <a:t>prodotti mutualmente, in altre parole, di stati diadici di </a:t>
            </a:r>
            <a:r>
              <a:rPr lang="it-IT" sz="2000" i="1" dirty="0" smtClean="0">
                <a:solidFill>
                  <a:schemeClr val="bg2"/>
                </a:solidFill>
              </a:rPr>
              <a:t>coscienza</a:t>
            </a:r>
            <a:r>
              <a:rPr lang="it-IT" sz="2000" i="1" dirty="0">
                <a:solidFill>
                  <a:schemeClr val="bg2"/>
                </a:solidFill>
              </a:rPr>
              <a:t>. </a:t>
            </a:r>
            <a:r>
              <a:rPr lang="it-IT" sz="2000" i="1" dirty="0" smtClean="0">
                <a:solidFill>
                  <a:schemeClr val="bg2"/>
                </a:solidFill>
              </a:rPr>
              <a:t>[</a:t>
            </a:r>
            <a:r>
              <a:rPr lang="mr-IN" sz="2000" i="1" dirty="0" smtClean="0">
                <a:solidFill>
                  <a:schemeClr val="bg2"/>
                </a:solidFill>
              </a:rPr>
              <a:t>…</a:t>
            </a:r>
            <a:r>
              <a:rPr lang="it-IT" sz="2000" i="1" dirty="0" smtClean="0">
                <a:solidFill>
                  <a:schemeClr val="bg2"/>
                </a:solidFill>
              </a:rPr>
              <a:t>] </a:t>
            </a:r>
            <a:r>
              <a:rPr lang="it-IT" sz="2000" i="1" dirty="0">
                <a:solidFill>
                  <a:schemeClr val="bg2"/>
                </a:solidFill>
              </a:rPr>
              <a:t>Come conseguenza, la coerenza e la </a:t>
            </a:r>
            <a:r>
              <a:rPr lang="it-IT" sz="2000" i="1" dirty="0" err="1">
                <a:solidFill>
                  <a:schemeClr val="bg2"/>
                </a:solidFill>
              </a:rPr>
              <a:t>complessita</a:t>
            </a:r>
            <a:r>
              <a:rPr lang="it-IT" sz="2000" i="1" dirty="0">
                <a:solidFill>
                  <a:schemeClr val="bg2"/>
                </a:solidFill>
              </a:rPr>
              <a:t>̀ del </a:t>
            </a:r>
            <a:r>
              <a:rPr lang="it-IT" sz="2000" i="1" dirty="0" smtClean="0">
                <a:solidFill>
                  <a:schemeClr val="bg2"/>
                </a:solidFill>
              </a:rPr>
              <a:t>senso </a:t>
            </a:r>
            <a:r>
              <a:rPr lang="it-IT" sz="2000" i="1" dirty="0">
                <a:solidFill>
                  <a:schemeClr val="bg2"/>
                </a:solidFill>
              </a:rPr>
              <a:t>del mondo di ogni individuo si accresce, avviene </a:t>
            </a:r>
            <a:r>
              <a:rPr lang="it-IT" sz="2000" i="1" dirty="0" err="1">
                <a:solidFill>
                  <a:schemeClr val="bg2"/>
                </a:solidFill>
              </a:rPr>
              <a:t>cioe</a:t>
            </a:r>
            <a:r>
              <a:rPr lang="it-IT" sz="2000" i="1" dirty="0">
                <a:solidFill>
                  <a:schemeClr val="bg2"/>
                </a:solidFill>
              </a:rPr>
              <a:t>̀ un'espansione diadica degli stati di coscienza. </a:t>
            </a:r>
          </a:p>
          <a:p>
            <a:pPr marL="0" indent="0" algn="just">
              <a:buNone/>
            </a:pPr>
            <a:r>
              <a:rPr lang="it-IT" sz="2400" dirty="0" smtClean="0"/>
              <a:t>Es. bambino in uno stato di interazione con la madre è capace di organizzarsi in uno stato </a:t>
            </a:r>
            <a:r>
              <a:rPr lang="it-IT" sz="2400" dirty="0"/>
              <a:t>affettivo coerente e di manifestare questo stato </a:t>
            </a:r>
            <a:r>
              <a:rPr lang="it-IT" sz="2400" dirty="0" smtClean="0"/>
              <a:t>attraverso </a:t>
            </a:r>
            <a:r>
              <a:rPr lang="it-IT" sz="2400" dirty="0"/>
              <a:t>una configurazione espressiva che include azioni facciali, vocali, sguardo e movimenti del corpo. </a:t>
            </a:r>
          </a:p>
          <a:p>
            <a:pPr marL="0" indent="0" algn="just">
              <a:buNone/>
            </a:pPr>
            <a:r>
              <a:rPr lang="it-IT" sz="2400" dirty="0" smtClean="0"/>
              <a:t>Limiti: sviluppo neurobiologico non ancora formato non permette un’elaborazione adeguata dell’input. </a:t>
            </a:r>
          </a:p>
          <a:p>
            <a:pPr algn="just"/>
            <a:r>
              <a:rPr lang="it-IT" sz="2400" dirty="0"/>
              <a:t>Tuttavia, questa </a:t>
            </a:r>
            <a:r>
              <a:rPr lang="it-IT" sz="2400" dirty="0" err="1" smtClean="0"/>
              <a:t>complessita</a:t>
            </a:r>
            <a:r>
              <a:rPr lang="it-IT" sz="2400" dirty="0" smtClean="0"/>
              <a:t>̀ </a:t>
            </a:r>
            <a:r>
              <a:rPr lang="it-IT" sz="2400" dirty="0" err="1"/>
              <a:t>puo</a:t>
            </a:r>
            <a:r>
              <a:rPr lang="it-IT" sz="2400" dirty="0"/>
              <a:t>̀ essere espansa da input regolatori di sostegno affettivo </a:t>
            </a:r>
            <a:r>
              <a:rPr lang="it-IT" sz="2400" dirty="0" smtClean="0"/>
              <a:t>forniti </a:t>
            </a:r>
            <a:r>
              <a:rPr lang="it-IT" sz="2400" dirty="0"/>
              <a:t>dalla madre che, leggendo l'espressione affettiva del lattante, </a:t>
            </a:r>
            <a:r>
              <a:rPr lang="it-IT" sz="2400" dirty="0" smtClean="0"/>
              <a:t>adatta </a:t>
            </a:r>
            <a:r>
              <a:rPr lang="it-IT" sz="2400" dirty="0"/>
              <a:t>il proprio comportamento cercando di facilitare il raggiungimento </a:t>
            </a:r>
            <a:r>
              <a:rPr lang="it-IT" sz="2400" dirty="0" smtClean="0"/>
              <a:t>dell'obiettivo </a:t>
            </a:r>
            <a:r>
              <a:rPr lang="it-IT" sz="2400" dirty="0"/>
              <a:t>del piccolo. </a:t>
            </a:r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82629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2400" y="110837"/>
            <a:ext cx="11831781" cy="67471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b="1" dirty="0"/>
              <a:t>I meccanismi basilari di coordinazione intersoggettiva </a:t>
            </a:r>
          </a:p>
          <a:p>
            <a:pPr marL="0" indent="0" algn="just">
              <a:buNone/>
            </a:pPr>
            <a:r>
              <a:rPr lang="it-IT" sz="2400" dirty="0"/>
              <a:t>l processo di "accoppiamento" </a:t>
            </a:r>
            <a:r>
              <a:rPr lang="it-IT" sz="2400" i="1" dirty="0"/>
              <a:t>(</a:t>
            </a:r>
            <a:r>
              <a:rPr lang="it-IT" sz="2400" i="1" dirty="0" err="1"/>
              <a:t>matching</a:t>
            </a:r>
            <a:r>
              <a:rPr lang="it-IT" sz="2400" i="1" dirty="0"/>
              <a:t>) </a:t>
            </a:r>
            <a:r>
              <a:rPr lang="it-IT" sz="2400" dirty="0"/>
              <a:t>di </a:t>
            </a:r>
            <a:r>
              <a:rPr lang="it-IT" sz="2400" dirty="0" smtClean="0"/>
              <a:t>movimenti</a:t>
            </a:r>
            <a:r>
              <a:rPr lang="it-IT" sz="2400" dirty="0"/>
              <a:t>, o azioni comunicative, che ha luogo durante l'imitazione da parte del neonato rappresenta il </a:t>
            </a:r>
            <a:r>
              <a:rPr lang="it-IT" sz="2400" dirty="0" err="1"/>
              <a:t>piu</a:t>
            </a:r>
            <a:r>
              <a:rPr lang="it-IT" sz="2400" dirty="0"/>
              <a:t>̀ semplice meccanismo di </a:t>
            </a:r>
            <a:r>
              <a:rPr lang="it-IT" sz="2400" dirty="0" smtClean="0"/>
              <a:t>coordinazione </a:t>
            </a:r>
            <a:r>
              <a:rPr lang="it-IT" sz="2400" dirty="0"/>
              <a:t>intersoggettiva. </a:t>
            </a:r>
            <a:endParaRPr lang="it-IT" sz="2400" dirty="0" smtClean="0"/>
          </a:p>
          <a:p>
            <a:pPr algn="just"/>
            <a:r>
              <a:rPr lang="it-IT" sz="2400" dirty="0" smtClean="0"/>
              <a:t>Per imitare neonato deve avere una mappa, una rappresentazione,  del corpo e movimento dell’altro </a:t>
            </a:r>
          </a:p>
          <a:p>
            <a:pPr marL="457200" lvl="2" indent="0" algn="just">
              <a:buNone/>
            </a:pPr>
            <a:r>
              <a:rPr lang="it-IT" sz="2200" dirty="0" smtClean="0"/>
              <a:t>↓</a:t>
            </a:r>
          </a:p>
          <a:p>
            <a:pPr marL="0" indent="0" algn="just">
              <a:buNone/>
            </a:pPr>
            <a:r>
              <a:rPr lang="it-IT" sz="2400" dirty="0" smtClean="0"/>
              <a:t>Influenzato dalla teoria dell’ “altro virtuale” </a:t>
            </a:r>
            <a:r>
              <a:rPr lang="it-IT" sz="2400" dirty="0"/>
              <a:t>di </a:t>
            </a:r>
            <a:r>
              <a:rPr lang="it-IT" sz="2400" dirty="0" err="1" smtClean="0"/>
              <a:t>Braten</a:t>
            </a:r>
            <a:endParaRPr lang="it-IT" sz="2400" dirty="0" smtClean="0"/>
          </a:p>
          <a:p>
            <a:pPr algn="just">
              <a:buFont typeface="Wingdings" charset="2"/>
              <a:buChar char="Ø"/>
            </a:pPr>
            <a:r>
              <a:rPr lang="it-IT" sz="2400" dirty="0"/>
              <a:t>la mente del neonato sarebbe fin dalla nascita organizzata in forma </a:t>
            </a:r>
            <a:r>
              <a:rPr lang="it-IT" sz="2400" b="1" dirty="0"/>
              <a:t>dialogica</a:t>
            </a:r>
            <a:r>
              <a:rPr lang="it-IT" sz="2400" dirty="0"/>
              <a:t>: la percezione del sé corporeo sarebbe operativamente </a:t>
            </a:r>
            <a:r>
              <a:rPr lang="it-IT" sz="2400" dirty="0" smtClean="0"/>
              <a:t>accoppiata </a:t>
            </a:r>
            <a:r>
              <a:rPr lang="it-IT" sz="2400" dirty="0"/>
              <a:t>a quella di un "altro </a:t>
            </a:r>
            <a:r>
              <a:rPr lang="it-IT" sz="2400" dirty="0" smtClean="0"/>
              <a:t>virtuale”.</a:t>
            </a:r>
          </a:p>
          <a:p>
            <a:pPr algn="just">
              <a:buFont typeface="Wingdings" charset="2"/>
              <a:buChar char="Ø"/>
            </a:pPr>
            <a:r>
              <a:rPr lang="it-IT" sz="2400" dirty="0" smtClean="0"/>
              <a:t>Influenzato dalla scoperta di neuroni specchio. </a:t>
            </a:r>
            <a:endParaRPr lang="it-IT" sz="2400" dirty="0"/>
          </a:p>
          <a:p>
            <a:pPr marL="0" indent="0" algn="just">
              <a:buNone/>
            </a:pPr>
            <a:r>
              <a:rPr lang="it-IT" sz="2400" dirty="0" smtClean="0"/>
              <a:t> </a:t>
            </a:r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14451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2400" y="110837"/>
            <a:ext cx="11831781" cy="67471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b="1" dirty="0"/>
              <a:t>Il ruolo dell'adulto </a:t>
            </a:r>
            <a:endParaRPr lang="it-IT" sz="2400" b="1" dirty="0" smtClean="0"/>
          </a:p>
          <a:p>
            <a:pPr marL="0" indent="0" algn="just">
              <a:buNone/>
            </a:pPr>
            <a:r>
              <a:rPr lang="it-IT" sz="2400" dirty="0" smtClean="0"/>
              <a:t>Nei primi mesi di vita assistiamo a contatto simpatetico (</a:t>
            </a:r>
            <a:r>
              <a:rPr lang="it-IT" sz="2400" dirty="0" err="1" smtClean="0"/>
              <a:t>crossmodale</a:t>
            </a:r>
            <a:r>
              <a:rPr lang="it-IT" sz="2400" dirty="0" smtClean="0"/>
              <a:t>) tra la madre e il </a:t>
            </a:r>
            <a:r>
              <a:rPr lang="it-IT" sz="2400" dirty="0" err="1" smtClean="0"/>
              <a:t>bambino→sincronia</a:t>
            </a:r>
            <a:r>
              <a:rPr lang="it-IT" sz="2400" dirty="0" smtClean="0"/>
              <a:t> tra i movimenti del corpo del bambino e il linguaggio della madre. </a:t>
            </a:r>
            <a:endParaRPr lang="it-IT" sz="2400" dirty="0"/>
          </a:p>
          <a:p>
            <a:pPr marL="0" indent="0" algn="just">
              <a:buNone/>
            </a:pPr>
            <a:endParaRPr lang="it-IT" sz="2400" b="1" dirty="0" smtClean="0"/>
          </a:p>
          <a:p>
            <a:pPr marL="0" indent="0" algn="just">
              <a:buNone/>
            </a:pPr>
            <a:r>
              <a:rPr lang="it-IT" sz="2400" dirty="0" err="1" smtClean="0"/>
              <a:t>Caregiver</a:t>
            </a:r>
            <a:r>
              <a:rPr lang="it-IT" sz="2400" dirty="0" smtClean="0"/>
              <a:t> favorisce la “conversazione” </a:t>
            </a:r>
            <a:r>
              <a:rPr lang="it-IT" sz="2400" dirty="0"/>
              <a:t>identificandosi empaticamente con </a:t>
            </a:r>
            <a:r>
              <a:rPr lang="it-IT" sz="2400" dirty="0" smtClean="0"/>
              <a:t>gli </a:t>
            </a:r>
            <a:r>
              <a:rPr lang="it-IT" sz="2400" dirty="0"/>
              <a:t>stati d'animo e le </a:t>
            </a:r>
            <a:r>
              <a:rPr lang="it-IT" sz="2400" dirty="0" smtClean="0"/>
              <a:t>"motivazioni” del bambino </a:t>
            </a:r>
            <a:r>
              <a:rPr lang="it-IT" sz="2400" dirty="0"/>
              <a:t>e </a:t>
            </a:r>
            <a:r>
              <a:rPr lang="it-IT" sz="2400" dirty="0" smtClean="0"/>
              <a:t>offrendo </a:t>
            </a:r>
            <a:r>
              <a:rPr lang="it-IT" sz="2400" dirty="0" err="1"/>
              <a:t>modalita</a:t>
            </a:r>
            <a:r>
              <a:rPr lang="it-IT" sz="2400" dirty="0"/>
              <a:t>̀ </a:t>
            </a:r>
            <a:r>
              <a:rPr lang="it-IT" sz="2400" dirty="0" smtClean="0"/>
              <a:t>comunicative </a:t>
            </a:r>
            <a:r>
              <a:rPr lang="it-IT" sz="2400" dirty="0"/>
              <a:t>adattate a una </a:t>
            </a:r>
            <a:r>
              <a:rPr lang="it-IT" sz="2400" dirty="0" err="1"/>
              <a:t>sensibilita</a:t>
            </a:r>
            <a:r>
              <a:rPr lang="it-IT" sz="2400" dirty="0"/>
              <a:t>̀ percettiva multimodale. </a:t>
            </a:r>
            <a:endParaRPr lang="it-IT" sz="2400" dirty="0" smtClean="0"/>
          </a:p>
          <a:p>
            <a:pPr marL="0" indent="0" algn="just">
              <a:buNone/>
            </a:pPr>
            <a:r>
              <a:rPr lang="it-IT" sz="2400" dirty="0" smtClean="0"/>
              <a:t>Es. </a:t>
            </a:r>
            <a:r>
              <a:rPr lang="it-IT" sz="2400" dirty="0" err="1" smtClean="0"/>
              <a:t>maternese</a:t>
            </a:r>
            <a:r>
              <a:rPr lang="it-IT" sz="2400" dirty="0" smtClean="0"/>
              <a:t>. </a:t>
            </a:r>
          </a:p>
          <a:p>
            <a:pPr marL="0" indent="0" algn="just">
              <a:buNone/>
            </a:pPr>
            <a:endParaRPr lang="it-IT" sz="2400" dirty="0"/>
          </a:p>
          <a:p>
            <a:pPr marL="0" indent="0" algn="ctr">
              <a:buNone/>
            </a:pPr>
            <a:r>
              <a:rPr lang="it-IT" sz="2400" b="1" i="1" dirty="0"/>
              <a:t>Le emozioni regolatrici del contatto </a:t>
            </a:r>
            <a:r>
              <a:rPr lang="it-IT" sz="2400" b="1" i="1" dirty="0" smtClean="0"/>
              <a:t>mentale</a:t>
            </a:r>
          </a:p>
          <a:p>
            <a:pPr marL="0" indent="0">
              <a:buNone/>
            </a:pPr>
            <a:r>
              <a:rPr lang="it-IT" sz="2400" dirty="0"/>
              <a:t>il passaggio di </a:t>
            </a:r>
            <a:r>
              <a:rPr lang="it-IT" sz="2400" dirty="0" smtClean="0"/>
              <a:t>espressioni </a:t>
            </a:r>
            <a:r>
              <a:rPr lang="it-IT" sz="2400" dirty="0"/>
              <a:t>emotive dalla madre </a:t>
            </a:r>
            <a:r>
              <a:rPr lang="it-IT" sz="2400" dirty="0" smtClean="0"/>
              <a:t>al lattante </a:t>
            </a:r>
            <a:r>
              <a:rPr lang="it-IT" sz="2400" dirty="0"/>
              <a:t>e dal lattante alla madre che </a:t>
            </a:r>
            <a:r>
              <a:rPr lang="it-IT" sz="2400" dirty="0" smtClean="0"/>
              <a:t>instaura </a:t>
            </a:r>
            <a:r>
              <a:rPr lang="it-IT" sz="2400" dirty="0"/>
              <a:t>e regola quello che </a:t>
            </a:r>
            <a:r>
              <a:rPr lang="it-IT" sz="2400" dirty="0" err="1"/>
              <a:t>Trevarthen</a:t>
            </a:r>
            <a:r>
              <a:rPr lang="it-IT" sz="2400" dirty="0"/>
              <a:t> definisce "uno stretto contatto </a:t>
            </a:r>
            <a:r>
              <a:rPr lang="it-IT" sz="2400" dirty="0" smtClean="0"/>
              <a:t>mentale</a:t>
            </a:r>
            <a:r>
              <a:rPr lang="it-IT" sz="2400" dirty="0"/>
              <a:t>" tra i partner. </a:t>
            </a:r>
            <a:endParaRPr lang="it-IT" sz="2400" dirty="0" smtClean="0"/>
          </a:p>
          <a:p>
            <a:pPr marL="0" indent="0">
              <a:buNone/>
            </a:pPr>
            <a:r>
              <a:rPr lang="it-IT" sz="2400" b="1" dirty="0" smtClean="0"/>
              <a:t>Emozioni hanno un carattere prettamente intersoggettivo</a:t>
            </a:r>
            <a:r>
              <a:rPr lang="it-IT" sz="2400" b="1" dirty="0"/>
              <a:t> </a:t>
            </a:r>
            <a:r>
              <a:rPr lang="it-IT" sz="2400" dirty="0" smtClean="0"/>
              <a:t>→suscitano nell’altro emozioni e motivazioni</a:t>
            </a:r>
          </a:p>
          <a:p>
            <a:pPr marL="0" indent="0" algn="ctr">
              <a:buNone/>
            </a:pPr>
            <a:r>
              <a:rPr lang="it-IT" sz="2400" b="1" i="1" dirty="0" smtClean="0"/>
              <a:t> </a:t>
            </a:r>
            <a:endParaRPr lang="it-IT" sz="2400" b="1" dirty="0"/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012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2400" y="110837"/>
            <a:ext cx="11831781" cy="674716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it-IT" sz="2400" b="1" dirty="0" smtClean="0"/>
              <a:t>Le Fasi </a:t>
            </a:r>
            <a:r>
              <a:rPr lang="it-IT" sz="2400" b="1" dirty="0"/>
              <a:t>di sviluppo dell'</a:t>
            </a:r>
            <a:r>
              <a:rPr lang="it-IT" sz="2400" b="1" dirty="0" err="1"/>
              <a:t>intersoggettivita</a:t>
            </a:r>
            <a:r>
              <a:rPr lang="it-IT" sz="2400" b="1" dirty="0"/>
              <a:t>̀ </a:t>
            </a:r>
          </a:p>
          <a:p>
            <a:pPr marL="0" indent="0" algn="just">
              <a:buNone/>
            </a:pPr>
            <a:r>
              <a:rPr lang="it-IT" sz="2400" dirty="0"/>
              <a:t>la prima fase, definita come "</a:t>
            </a:r>
            <a:r>
              <a:rPr lang="it-IT" sz="2400" dirty="0" err="1"/>
              <a:t>intersoggettivita</a:t>
            </a:r>
            <a:r>
              <a:rPr lang="it-IT" sz="2400" dirty="0"/>
              <a:t>̀ primaria" </a:t>
            </a:r>
            <a:r>
              <a:rPr lang="it-IT" sz="2400" dirty="0" smtClean="0"/>
              <a:t>si </a:t>
            </a:r>
            <a:r>
              <a:rPr lang="it-IT" sz="2400" dirty="0"/>
              <a:t>riferisce alla coordinazione tra sé e l'altro attraverso il "</a:t>
            </a:r>
            <a:r>
              <a:rPr lang="it-IT" sz="2400" dirty="0" smtClean="0"/>
              <a:t>rispecchiamento empatico”. </a:t>
            </a:r>
          </a:p>
          <a:p>
            <a:pPr marL="0" indent="0" algn="just">
              <a:buNone/>
            </a:pPr>
            <a:r>
              <a:rPr lang="it-IT" sz="2400" dirty="0" smtClean="0"/>
              <a:t>Es. imitazione e </a:t>
            </a:r>
            <a:r>
              <a:rPr lang="it-IT" sz="2400" dirty="0" err="1" smtClean="0"/>
              <a:t>protoconversazione</a:t>
            </a:r>
            <a:r>
              <a:rPr lang="it-IT" sz="2400" dirty="0" smtClean="0"/>
              <a:t> faccia a faccia dai 2 mesi</a:t>
            </a:r>
          </a:p>
          <a:p>
            <a:pPr algn="just"/>
            <a:r>
              <a:rPr lang="it-IT" sz="2400" dirty="0"/>
              <a:t>Verso i 4 mesi, alle </a:t>
            </a:r>
            <a:r>
              <a:rPr lang="it-IT" sz="2400" dirty="0" err="1"/>
              <a:t>protoconversazioni</a:t>
            </a:r>
            <a:r>
              <a:rPr lang="it-IT" sz="2400" dirty="0"/>
              <a:t> tendono a subentrare giochi interpersonali basati sullo sviluppo di aspettative reciproche </a:t>
            </a:r>
            <a:endParaRPr lang="it-IT" sz="2400" dirty="0" smtClean="0"/>
          </a:p>
          <a:p>
            <a:pPr algn="just"/>
            <a:r>
              <a:rPr lang="it-IT" sz="2400" dirty="0"/>
              <a:t>V</a:t>
            </a:r>
            <a:r>
              <a:rPr lang="it-IT" sz="2400" dirty="0" smtClean="0"/>
              <a:t>erso </a:t>
            </a:r>
            <a:r>
              <a:rPr lang="it-IT" sz="2400" dirty="0"/>
              <a:t>i 7-8 mesi, l'altra persona inizia a essere inclusa nel gioco con gli </a:t>
            </a:r>
            <a:r>
              <a:rPr lang="it-IT" sz="2400" dirty="0" smtClean="0"/>
              <a:t>oggetti. </a:t>
            </a:r>
            <a:r>
              <a:rPr lang="it-IT" sz="2400" dirty="0"/>
              <a:t>C</a:t>
            </a:r>
            <a:r>
              <a:rPr lang="it-IT" sz="2400" dirty="0" smtClean="0"/>
              <a:t>ompaiono </a:t>
            </a:r>
            <a:r>
              <a:rPr lang="it-IT" sz="2400" dirty="0"/>
              <a:t>nuovi comportamenti, quali l'attrarre e il mantenere </a:t>
            </a:r>
            <a:r>
              <a:rPr lang="it-IT" sz="2400" dirty="0" smtClean="0"/>
              <a:t>l'attenzione </a:t>
            </a:r>
            <a:r>
              <a:rPr lang="it-IT" sz="2400" dirty="0"/>
              <a:t>dell'altro su di sé con piccole esibizioni di gesti appresi </a:t>
            </a:r>
          </a:p>
          <a:p>
            <a:pPr algn="just"/>
            <a:r>
              <a:rPr lang="it-IT" sz="2400" dirty="0"/>
              <a:t>ai 9-10 </a:t>
            </a:r>
            <a:r>
              <a:rPr lang="it-IT" sz="2400" dirty="0" smtClean="0"/>
              <a:t>mesi </a:t>
            </a:r>
            <a:r>
              <a:rPr lang="it-IT" sz="2400" dirty="0"/>
              <a:t>il bambino inizia a integrare le </a:t>
            </a:r>
            <a:r>
              <a:rPr lang="it-IT" sz="2400" dirty="0" smtClean="0"/>
              <a:t>motivazioni </a:t>
            </a:r>
            <a:r>
              <a:rPr lang="it-IT" sz="2400" dirty="0"/>
              <a:t>ad agire sugli o</a:t>
            </a:r>
            <a:r>
              <a:rPr lang="it-IT" sz="2400" dirty="0" smtClean="0"/>
              <a:t>ggetti </a:t>
            </a:r>
            <a:r>
              <a:rPr lang="it-IT" sz="2400" dirty="0"/>
              <a:t>e a comunicare con le persone in una </a:t>
            </a:r>
            <a:r>
              <a:rPr lang="it-IT" sz="2400" dirty="0" smtClean="0"/>
              <a:t>nuova </a:t>
            </a:r>
            <a:r>
              <a:rPr lang="it-IT" sz="2400" dirty="0"/>
              <a:t>forma di </a:t>
            </a:r>
            <a:r>
              <a:rPr lang="it-IT" sz="2400" dirty="0" err="1"/>
              <a:t>intersoggettivita</a:t>
            </a:r>
            <a:r>
              <a:rPr lang="it-IT" sz="2400" dirty="0"/>
              <a:t>̀ "</a:t>
            </a:r>
            <a:r>
              <a:rPr lang="it-IT" sz="2400" dirty="0" smtClean="0"/>
              <a:t>cooperativa”. (passaggio più delicato). </a:t>
            </a:r>
          </a:p>
          <a:p>
            <a:pPr marL="0" indent="0" algn="just">
              <a:buNone/>
            </a:pPr>
            <a:endParaRPr lang="it-IT" sz="2400" smtClean="0"/>
          </a:p>
          <a:p>
            <a:pPr marL="0" indent="0" algn="just">
              <a:buNone/>
            </a:pPr>
            <a:r>
              <a:rPr lang="it-IT" sz="2400" smtClean="0"/>
              <a:t>Si </a:t>
            </a:r>
            <a:r>
              <a:rPr lang="it-IT" sz="2400" dirty="0" smtClean="0"/>
              <a:t>riferisce a </a:t>
            </a:r>
            <a:r>
              <a:rPr lang="it-IT" sz="2400" dirty="0"/>
              <a:t>coordinazione tra sé, l'altro e l'oggetto attraverso lo scambio di gesti comunicativi e l'imitazione dei modi di usare gli oggetti. </a:t>
            </a:r>
          </a:p>
          <a:p>
            <a:pPr marL="0" indent="0" algn="just">
              <a:buNone/>
            </a:pPr>
            <a:endParaRPr lang="it-IT" sz="2400" dirty="0"/>
          </a:p>
          <a:p>
            <a:pPr algn="just"/>
            <a:endParaRPr lang="it-IT" sz="2400" dirty="0"/>
          </a:p>
          <a:p>
            <a:pPr marL="0" indent="0" algn="just">
              <a:buNone/>
            </a:pPr>
            <a:r>
              <a:rPr lang="it-IT" sz="2400" dirty="0" smtClean="0"/>
              <a:t> </a:t>
            </a:r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endParaRPr lang="it-IT" sz="2400" b="1" i="1" dirty="0"/>
          </a:p>
        </p:txBody>
      </p:sp>
    </p:spTree>
    <p:extLst>
      <p:ext uri="{BB962C8B-B14F-4D97-AF65-F5344CB8AC3E}">
        <p14:creationId xmlns:p14="http://schemas.microsoft.com/office/powerpoint/2010/main" val="17993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2400" y="110837"/>
            <a:ext cx="11831781" cy="67471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400" b="1" dirty="0" smtClean="0"/>
              <a:t>La comunicazione nell’infanzia</a:t>
            </a:r>
          </a:p>
          <a:p>
            <a:pPr marL="0" indent="0" algn="ctr">
              <a:buNone/>
            </a:pPr>
            <a:r>
              <a:rPr lang="it-IT" sz="2400" b="1" dirty="0" smtClean="0"/>
              <a:t>Regolazione reciproca di affetti e dell’attenzione</a:t>
            </a:r>
          </a:p>
          <a:p>
            <a:pPr marL="0" indent="0" algn="just">
              <a:buNone/>
            </a:pPr>
            <a:r>
              <a:rPr lang="it-IT" sz="2400" dirty="0" smtClean="0"/>
              <a:t>Da anni 70→bambini hanno naturale tendenza all’intersoggettività</a:t>
            </a:r>
          </a:p>
          <a:p>
            <a:pPr marL="0" indent="0" algn="just">
              <a:buNone/>
            </a:pPr>
            <a:r>
              <a:rPr lang="it-IT" sz="2400" dirty="0"/>
              <a:t>	</a:t>
            </a:r>
            <a:r>
              <a:rPr lang="it-IT" sz="2400" dirty="0" smtClean="0"/>
              <a:t>		conoscenza della mente 		prendere parte a comunicazione</a:t>
            </a:r>
          </a:p>
          <a:p>
            <a:pPr marL="0" indent="0" algn="just">
              <a:buNone/>
            </a:pPr>
            <a:r>
              <a:rPr lang="it-IT" sz="2400" dirty="0" smtClean="0"/>
              <a:t>Dibattito: approccio cognitivista non considera interazione precoce come una vera e propria forma di comunicazione. </a:t>
            </a:r>
          </a:p>
          <a:p>
            <a:pPr marL="0" indent="0" algn="just">
              <a:buNone/>
            </a:pPr>
            <a:r>
              <a:rPr lang="it-IT" sz="2400" dirty="0" smtClean="0"/>
              <a:t>Comunicazione è mediata da competenze cognitive più tardive su gli stati mentali. </a:t>
            </a:r>
          </a:p>
          <a:p>
            <a:pPr marL="0" indent="0" algn="just">
              <a:buNone/>
            </a:pPr>
            <a:r>
              <a:rPr lang="it-IT" sz="2400" dirty="0" smtClean="0"/>
              <a:t>Ipotesi di comunicazione (condizione di intersoggettività) nei primi 6 mesi è considerata con scetticismo</a:t>
            </a:r>
          </a:p>
          <a:p>
            <a:pPr marL="0" indent="0" algn="just">
              <a:buNone/>
            </a:pPr>
            <a:r>
              <a:rPr lang="it-IT" sz="2400" dirty="0" smtClean="0"/>
              <a:t>Anche se è accettata la conoscenza da parte del bambino del mondo fisico che lo circonda già nei primi mesi di vita. </a:t>
            </a:r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r>
              <a:rPr lang="it-IT" sz="2400" dirty="0" smtClean="0"/>
              <a:t>Approccio intersoggettivo</a:t>
            </a:r>
            <a:r>
              <a:rPr lang="it-IT" sz="2400" dirty="0"/>
              <a:t> </a:t>
            </a:r>
            <a:r>
              <a:rPr lang="it-IT" sz="2400" dirty="0" smtClean="0"/>
              <a:t>→nega il modello di sviluppo che include una prima fase “autistica normale” del bambino. </a:t>
            </a:r>
            <a:endParaRPr lang="it-IT" sz="2400" dirty="0"/>
          </a:p>
        </p:txBody>
      </p:sp>
      <p:cxnSp>
        <p:nvCxnSpPr>
          <p:cNvPr id="4" name="Connettore 2 3"/>
          <p:cNvCxnSpPr/>
          <p:nvPr/>
        </p:nvCxnSpPr>
        <p:spPr>
          <a:xfrm flipH="1">
            <a:off x="5389418" y="1454727"/>
            <a:ext cx="1219200" cy="27709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2 5"/>
          <p:cNvCxnSpPr/>
          <p:nvPr/>
        </p:nvCxnSpPr>
        <p:spPr>
          <a:xfrm>
            <a:off x="6608618" y="1454727"/>
            <a:ext cx="914400" cy="29094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llout con freccia in giù 7"/>
          <p:cNvSpPr/>
          <p:nvPr/>
        </p:nvSpPr>
        <p:spPr>
          <a:xfrm>
            <a:off x="1468582" y="2202872"/>
            <a:ext cx="2743200" cy="914401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34674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244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2400" y="110837"/>
            <a:ext cx="11831781" cy="67471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b="1" dirty="0" smtClean="0"/>
              <a:t>Inizio della comunicazione da parte del bambino</a:t>
            </a:r>
          </a:p>
          <a:p>
            <a:pPr marL="0" indent="0" algn="just">
              <a:buNone/>
            </a:pPr>
            <a:r>
              <a:rPr lang="it-IT" sz="2400" dirty="0" smtClean="0"/>
              <a:t>Modo con cui i bambini stimolano risposte dagli atri </a:t>
            </a:r>
          </a:p>
          <a:p>
            <a:pPr marL="0" indent="0" algn="just">
              <a:buNone/>
            </a:pPr>
            <a:r>
              <a:rPr lang="it-IT" sz="2400" dirty="0" err="1" smtClean="0"/>
              <a:t>Foegel</a:t>
            </a:r>
            <a:r>
              <a:rPr lang="it-IT" sz="2400" dirty="0" smtClean="0"/>
              <a:t> (1993) </a:t>
            </a:r>
            <a:r>
              <a:rPr lang="it-IT" sz="2400" dirty="0" err="1" smtClean="0"/>
              <a:t>protoconversazioni→processo</a:t>
            </a:r>
            <a:r>
              <a:rPr lang="it-IT" sz="2400" dirty="0" smtClean="0"/>
              <a:t> costante di creazione portato vanti da entrambi i partecipanti attraverso una continua modificazione delle proprie azioni sulla base delle risposte dell’altro. </a:t>
            </a:r>
          </a:p>
          <a:p>
            <a:pPr algn="just"/>
            <a:r>
              <a:rPr lang="it-IT" sz="2400" dirty="0" smtClean="0"/>
              <a:t>È assodato che il comportamento espressivo del bambino non è sempre stimolato dagli adulti. </a:t>
            </a:r>
          </a:p>
          <a:p>
            <a:pPr algn="just"/>
            <a:r>
              <a:rPr lang="it-IT" sz="2400" dirty="0" smtClean="0"/>
              <a:t>Già a tre settimane, nonostante il contributo attivo alla comunicazione è modesto va sottolineato importanza dell’effetto che hanno i segnali sui </a:t>
            </a:r>
            <a:r>
              <a:rPr lang="it-IT" sz="2400" dirty="0" err="1" smtClean="0"/>
              <a:t>caregivers</a:t>
            </a:r>
            <a:r>
              <a:rPr lang="it-IT" sz="2400" dirty="0" smtClean="0"/>
              <a:t>. </a:t>
            </a:r>
          </a:p>
          <a:p>
            <a:pPr algn="just"/>
            <a:r>
              <a:rPr lang="it-IT" sz="2400" dirty="0" smtClean="0"/>
              <a:t>Inizialmente bambino sembra lasciarsi coinvolgere in un gioco cooperativo attraverso comportamenti ripetuti, ritmici e </a:t>
            </a:r>
            <a:r>
              <a:rPr lang="it-IT" sz="2400" dirty="0"/>
              <a:t>musicali dell’adulto </a:t>
            </a:r>
            <a:r>
              <a:rPr lang="it-IT" sz="2400" dirty="0" smtClean="0"/>
              <a:t>→a loro volta adeguati al ritmo del bambino. </a:t>
            </a:r>
          </a:p>
          <a:p>
            <a:pPr algn="just"/>
            <a:r>
              <a:rPr lang="it-IT" sz="2400" dirty="0" smtClean="0"/>
              <a:t>Bambino risponde alle emozioni alle dinamiche intenzionali e </a:t>
            </a:r>
            <a:r>
              <a:rPr lang="it-IT" sz="2400" dirty="0" err="1" smtClean="0"/>
              <a:t>attenzionali</a:t>
            </a:r>
            <a:r>
              <a:rPr lang="it-IT" sz="2400" dirty="0" smtClean="0"/>
              <a:t> veicolate dalla modulazione della frequenza, del ritmo, dalla melodia e intensità. 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58722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2400" y="110837"/>
            <a:ext cx="11831781" cy="67471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 smtClean="0"/>
              <a:t>è presente un’alternanza ritmica nei turni di conversazione </a:t>
            </a:r>
          </a:p>
          <a:p>
            <a:pPr marL="0" indent="0" algn="just">
              <a:buNone/>
            </a:pPr>
            <a:r>
              <a:rPr lang="it-IT" sz="2400" dirty="0"/>
              <a:t>	</a:t>
            </a:r>
            <a:r>
              <a:rPr lang="it-IT" sz="2400" dirty="0" smtClean="0"/>
              <a:t>			↓</a:t>
            </a:r>
          </a:p>
          <a:p>
            <a:pPr marL="0" indent="0" algn="just">
              <a:buNone/>
            </a:pPr>
            <a:r>
              <a:rPr lang="it-IT" sz="2400" dirty="0" smtClean="0"/>
              <a:t>Regolata dal bambino con richiami e risposte che ingaggia l’adulto in brevi “discorsi </a:t>
            </a:r>
          </a:p>
          <a:p>
            <a:pPr marL="0" indent="0" algn="just">
              <a:buNone/>
            </a:pPr>
            <a:r>
              <a:rPr lang="it-IT" sz="2400" dirty="0" smtClean="0"/>
              <a:t>Analisi dettagliate di scambi a partire dalle 6 settimane: </a:t>
            </a:r>
            <a:r>
              <a:rPr lang="it-IT" sz="2400" b="1" dirty="0" err="1" smtClean="0"/>
              <a:t>protoconversazioni</a:t>
            </a:r>
            <a:endParaRPr lang="it-IT" sz="2400" b="1" dirty="0" smtClean="0"/>
          </a:p>
          <a:p>
            <a:pPr marL="0" indent="0" algn="just">
              <a:buNone/>
            </a:pPr>
            <a:r>
              <a:rPr lang="it-IT" sz="2400" dirty="0" err="1"/>
              <a:t>https</a:t>
            </a:r>
            <a:r>
              <a:rPr lang="it-IT" sz="2400" dirty="0"/>
              <a:t>://</a:t>
            </a:r>
            <a:r>
              <a:rPr lang="it-IT" sz="2400" dirty="0" err="1"/>
              <a:t>www.youtube.com</a:t>
            </a:r>
            <a:r>
              <a:rPr lang="it-IT" sz="2400" dirty="0"/>
              <a:t>/</a:t>
            </a:r>
            <a:r>
              <a:rPr lang="it-IT" sz="2400" dirty="0" err="1"/>
              <a:t>watch?v</a:t>
            </a:r>
            <a:r>
              <a:rPr lang="it-IT" sz="2400" dirty="0"/>
              <a:t>=P-D5mkYx5eQ</a:t>
            </a:r>
            <a:endParaRPr lang="it-IT" sz="2400" dirty="0" smtClean="0"/>
          </a:p>
          <a:p>
            <a:pPr marL="0" indent="0" algn="just">
              <a:buNone/>
            </a:pPr>
            <a:r>
              <a:rPr lang="it-IT" sz="2400" dirty="0" smtClean="0"/>
              <a:t>Le componenti paralinguistiche utilizzate in questi scambi sono assimilabili a quelle degli scambi negli adulti: </a:t>
            </a:r>
          </a:p>
          <a:p>
            <a:pPr algn="just"/>
            <a:r>
              <a:rPr lang="it-IT" sz="2400" dirty="0" smtClean="0"/>
              <a:t>Sono rispettati i turni</a:t>
            </a:r>
          </a:p>
          <a:p>
            <a:pPr algn="just"/>
            <a:r>
              <a:rPr lang="it-IT" sz="2400" dirty="0" smtClean="0"/>
              <a:t>Vocalizzazioni</a:t>
            </a:r>
          </a:p>
          <a:p>
            <a:pPr algn="just"/>
            <a:r>
              <a:rPr lang="it-IT" sz="2400" dirty="0" smtClean="0"/>
              <a:t>Sorrisi</a:t>
            </a:r>
          </a:p>
          <a:p>
            <a:pPr algn="just"/>
            <a:r>
              <a:rPr lang="it-IT" sz="2400" dirty="0" smtClean="0"/>
              <a:t>Gesti con le mani</a:t>
            </a:r>
          </a:p>
          <a:p>
            <a:pPr algn="just"/>
            <a:r>
              <a:rPr lang="it-IT" sz="2400" dirty="0" smtClean="0"/>
              <a:t>Dalla cooperazione dinamica, adulto e bambino assumono posizioni emotive complementari</a:t>
            </a:r>
          </a:p>
          <a:p>
            <a:pPr algn="just"/>
            <a:r>
              <a:rPr lang="it-IT" sz="2400" dirty="0" smtClean="0"/>
              <a:t>Sono esibite espressioni con differenti valenze emotive o intensità nella partecipazione. 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64619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2400" y="110837"/>
            <a:ext cx="11831781" cy="67471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 smtClean="0"/>
              <a:t>Intersoggettività si basa su due aspetti: </a:t>
            </a:r>
            <a:r>
              <a:rPr lang="it-IT" sz="2400" b="1" dirty="0" smtClean="0"/>
              <a:t>affettività e attenzione</a:t>
            </a:r>
            <a:r>
              <a:rPr lang="it-IT" sz="2400" dirty="0" smtClean="0"/>
              <a:t>. </a:t>
            </a:r>
          </a:p>
          <a:p>
            <a:pPr marL="0" indent="0" algn="ctr">
              <a:buNone/>
            </a:pPr>
            <a:r>
              <a:rPr lang="it-IT" sz="2400" b="1" dirty="0" smtClean="0"/>
              <a:t>Interazione nei primi mesi di vita</a:t>
            </a:r>
          </a:p>
          <a:p>
            <a:r>
              <a:rPr lang="it-IT" sz="2400" dirty="0" smtClean="0"/>
              <a:t>Ricerche dimostrano la preferenza di risposta a stimoli umani: volto, voce, latte materno, odore ecc. </a:t>
            </a:r>
          </a:p>
          <a:p>
            <a:pPr marL="0" indent="0">
              <a:buNone/>
            </a:pPr>
            <a:r>
              <a:rPr lang="it-IT" sz="2400" dirty="0" smtClean="0"/>
              <a:t>Queste sono evidenze di un riconoscimento di tipo </a:t>
            </a:r>
            <a:r>
              <a:rPr lang="it-IT" sz="2400" b="1" dirty="0" smtClean="0"/>
              <a:t>statico </a:t>
            </a:r>
            <a:r>
              <a:rPr lang="it-IT" sz="2400" dirty="0" smtClean="0"/>
              <a:t>delle caratteristiche da parte del bambino. </a:t>
            </a:r>
          </a:p>
          <a:p>
            <a:r>
              <a:rPr lang="it-IT" sz="2400" dirty="0" smtClean="0"/>
              <a:t>Adattamento del bambino è però dinamico</a:t>
            </a:r>
            <a:r>
              <a:rPr lang="it-IT" sz="2400" dirty="0"/>
              <a:t> </a:t>
            </a:r>
            <a:r>
              <a:rPr lang="it-IT" sz="2400" dirty="0" smtClean="0"/>
              <a:t>e </a:t>
            </a:r>
            <a:r>
              <a:rPr lang="it-IT" sz="2400" dirty="0" err="1" smtClean="0"/>
              <a:t>comunicativo→prima</a:t>
            </a:r>
            <a:r>
              <a:rPr lang="it-IT" sz="2400" dirty="0" smtClean="0"/>
              <a:t> forma è </a:t>
            </a:r>
            <a:r>
              <a:rPr lang="it-IT" sz="2400" b="1" dirty="0" smtClean="0"/>
              <a:t>imitazione</a:t>
            </a:r>
            <a:r>
              <a:rPr lang="it-IT" sz="2400" dirty="0" smtClean="0"/>
              <a:t> </a:t>
            </a:r>
          </a:p>
          <a:p>
            <a:pPr marL="0" indent="0">
              <a:buNone/>
            </a:pPr>
            <a:r>
              <a:rPr lang="it-IT" sz="2400" dirty="0" smtClean="0"/>
              <a:t>    Processo che richiede la focalizzazione dell’attenzione e sforzo volontario imitativo di una gamma di espressioni e movimenti.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r>
              <a:rPr lang="it-IT" sz="2400" dirty="0" smtClean="0"/>
              <a:t>Imitazione rientra in un modello “reciproco” →viene elicitata maggiormente all’interno di un’interazione reciproca di tipo affettivo</a:t>
            </a:r>
          </a:p>
          <a:p>
            <a:pPr marL="0" indent="0">
              <a:buNone/>
            </a:pPr>
            <a:r>
              <a:rPr lang="it-IT" sz="2400" dirty="0" smtClean="0"/>
              <a:t>Difficile da provocare nel neonato al di fuori di una comunicazione regolata in modo affettivo</a:t>
            </a:r>
            <a:endParaRPr lang="it-IT" sz="2400" dirty="0"/>
          </a:p>
        </p:txBody>
      </p:sp>
      <p:cxnSp>
        <p:nvCxnSpPr>
          <p:cNvPr id="4" name="Connettore 2 3"/>
          <p:cNvCxnSpPr/>
          <p:nvPr/>
        </p:nvCxnSpPr>
        <p:spPr>
          <a:xfrm flipH="1">
            <a:off x="5500255" y="3186545"/>
            <a:ext cx="4849090" cy="238298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476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atto">
  <a:themeElements>
    <a:clrScheme name="Compatto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Compatto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mpatto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2441</TotalTime>
  <Words>2493</Words>
  <Application>Microsoft Macintosh PowerPoint</Application>
  <PresentationFormat>Widescreen</PresentationFormat>
  <Paragraphs>253</Paragraphs>
  <Slides>27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34" baseType="lpstr">
      <vt:lpstr>Calibri</vt:lpstr>
      <vt:lpstr>Courier New</vt:lpstr>
      <vt:lpstr>Gill Sans MT</vt:lpstr>
      <vt:lpstr>Mangal</vt:lpstr>
      <vt:lpstr>Wingdings</vt:lpstr>
      <vt:lpstr>Arial</vt:lpstr>
      <vt:lpstr>Compatto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Utente di Microsoft Office</cp:lastModifiedBy>
  <cp:revision>174</cp:revision>
  <dcterms:created xsi:type="dcterms:W3CDTF">2017-11-14T13:23:36Z</dcterms:created>
  <dcterms:modified xsi:type="dcterms:W3CDTF">2017-12-29T12:12:56Z</dcterms:modified>
</cp:coreProperties>
</file>